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56" r:id="rId2"/>
    <p:sldId id="263" r:id="rId3"/>
    <p:sldId id="293" r:id="rId4"/>
    <p:sldId id="294" r:id="rId5"/>
    <p:sldId id="267"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1" r:id="rId19"/>
    <p:sldId id="282" r:id="rId20"/>
    <p:sldId id="280" r:id="rId21"/>
    <p:sldId id="283" r:id="rId22"/>
    <p:sldId id="286" r:id="rId23"/>
    <p:sldId id="284" r:id="rId24"/>
    <p:sldId id="287" r:id="rId25"/>
    <p:sldId id="288" r:id="rId26"/>
    <p:sldId id="289" r:id="rId27"/>
    <p:sldId id="290" r:id="rId28"/>
    <p:sldId id="291" r:id="rId29"/>
    <p:sldId id="292" r:id="rId30"/>
  </p:sldIdLst>
  <p:sldSz cx="9144000" cy="6858000" type="screen4x3"/>
  <p:notesSz cx="6858000" cy="9144000"/>
  <p:custDataLst>
    <p:tags r:id="rId33"/>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74A"/>
    <a:srgbClr val="3399FF"/>
    <a:srgbClr val="666699"/>
    <a:srgbClr val="E590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autoAdjust="0"/>
    <p:restoredTop sz="56959" autoAdjust="0"/>
  </p:normalViewPr>
  <p:slideViewPr>
    <p:cSldViewPr>
      <p:cViewPr varScale="1">
        <p:scale>
          <a:sx n="39" d="100"/>
          <a:sy n="39" d="100"/>
        </p:scale>
        <p:origin x="1380" y="3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8" d="100"/>
          <a:sy n="68" d="100"/>
        </p:scale>
        <p:origin x="-3492"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86663A1-BE93-4F19-BCAE-33E954C20B2B}" type="datetimeFigureOut">
              <a:rPr lang="ru-RU" smtClean="0"/>
              <a:t>16.01.2024</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40DF26E-F902-4582-B614-0C9EE35F2135}" type="slidenum">
              <a:rPr lang="ru-RU" smtClean="0"/>
              <a:t>‹#›</a:t>
            </a:fld>
            <a:endParaRPr lang="ru-RU"/>
          </a:p>
        </p:txBody>
      </p:sp>
    </p:spTree>
    <p:extLst>
      <p:ext uri="{BB962C8B-B14F-4D97-AF65-F5344CB8AC3E}">
        <p14:creationId xmlns:p14="http://schemas.microsoft.com/office/powerpoint/2010/main" val="40432833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0C0431-2448-4DC3-AF70-2785FBE2C445}" type="datetimeFigureOut">
              <a:rPr lang="ru-RU" smtClean="0"/>
              <a:t>16.01.2024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4341FE-AE5C-47F1-8FD8-47C4A673A802}" type="slidenum">
              <a:rPr lang="ru-RU" smtClean="0"/>
              <a:t>‹#›</a:t>
            </a:fld>
            <a:endParaRPr lang="ru-RU"/>
          </a:p>
        </p:txBody>
      </p:sp>
    </p:spTree>
    <p:extLst>
      <p:ext uri="{BB962C8B-B14F-4D97-AF65-F5344CB8AC3E}">
        <p14:creationId xmlns:p14="http://schemas.microsoft.com/office/powerpoint/2010/main" val="2026119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a:t>
            </a:fld>
            <a:endParaRPr lang="ru-RU"/>
          </a:p>
        </p:txBody>
      </p:sp>
    </p:spTree>
    <p:extLst>
      <p:ext uri="{BB962C8B-B14F-4D97-AF65-F5344CB8AC3E}">
        <p14:creationId xmlns:p14="http://schemas.microsoft.com/office/powerpoint/2010/main" val="4221614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3</a:t>
            </a:fld>
            <a:endParaRPr lang="ru-RU"/>
          </a:p>
        </p:txBody>
      </p:sp>
    </p:spTree>
    <p:extLst>
      <p:ext uri="{BB962C8B-B14F-4D97-AF65-F5344CB8AC3E}">
        <p14:creationId xmlns:p14="http://schemas.microsoft.com/office/powerpoint/2010/main" val="2144568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4</a:t>
            </a:fld>
            <a:endParaRPr lang="ru-RU"/>
          </a:p>
        </p:txBody>
      </p:sp>
    </p:spTree>
    <p:extLst>
      <p:ext uri="{BB962C8B-B14F-4D97-AF65-F5344CB8AC3E}">
        <p14:creationId xmlns:p14="http://schemas.microsoft.com/office/powerpoint/2010/main" val="2657435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Адамзат қоғамы сияқты, ғылым мен білім, мәдениет пен әдебиет біркелкі дами қоймайды. Олардың шарықтап</a:t>
            </a:r>
            <a:r>
              <a:rPr lang="kk-KZ" baseline="0" dirty="0"/>
              <a:t> шалқитын, құлдарып түсетін кезеңдері болады. Ежелгі өркениет ошақтарының бірі болған  Ежелгі гректерде саяси идеялар қатты дамыды.  Көне гректерде саяси ғылымға мол мұра қалдырған ойшылдар көп. Солардың ішіндегі ең көрнекті өкілі – Платон мен Аристотельге тоқталамыз.</a:t>
            </a:r>
          </a:p>
          <a:p>
            <a:endParaRPr lang="kk-KZ" dirty="0"/>
          </a:p>
          <a:p>
            <a:r>
              <a:rPr lang="kk-KZ" dirty="0"/>
              <a:t>Платон б.з.д. 427-347 жж. өмір</a:t>
            </a:r>
            <a:r>
              <a:rPr lang="kk-KZ" baseline="0" dirty="0"/>
              <a:t> сүрген. Шын аты – Аристокл. Жасында спортпен көп шұғылданып, жоғары көрсеткіштерге жеткен. Жауырыны кең болғандықтан Платон (кең жауырынды) деп атап кеткен.  Платонның ойынша адамдар жеке дара өмір сүре алмайды. Олар өмір сүру үшін тамақ, киім өндірулері, үй салулары және т.б. жасаулары қажет. Біреулері егіншілікпен, екіншілері тігіншілікпен, үшіншілері құрылысшылықпен, төртіншілері саудамен т.с.с. айналысады. Сөйтіп олардың бәрі бірігіп қана өз қажеттіліктерін өтейді. Осы бірігудің арқасында қоғам, мемлекет пайда болады.</a:t>
            </a:r>
          </a:p>
          <a:p>
            <a:endParaRPr lang="kk-KZ" baseline="0" dirty="0"/>
          </a:p>
          <a:p>
            <a:r>
              <a:rPr lang="kk-KZ" baseline="0" dirty="0"/>
              <a:t>Сондай-ақ, Платон   қоғамдық меншікті қолдап, жеке меншікке қарсы тұрды.  Өйткені қоғамдағы кикілжіңдерді, дау-жанжал, қайшылықтарды тудыратын жеке меншік деп санады. Соған орай мемлекет ешкімді алаламай, бәріне бірдей әділ қызмет етуі керек. </a:t>
            </a:r>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5</a:t>
            </a:fld>
            <a:endParaRPr lang="ru-RU"/>
          </a:p>
        </p:txBody>
      </p:sp>
    </p:spTree>
    <p:extLst>
      <p:ext uri="{BB962C8B-B14F-4D97-AF65-F5344CB8AC3E}">
        <p14:creationId xmlns:p14="http://schemas.microsoft.com/office/powerpoint/2010/main" val="3986371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baseline="0" dirty="0"/>
              <a:t>Бірақ бұдан Платон адамдардың бәрін теңдестірген деген ой тумауы керек. Керісінше ол адамдарды үш әлеуметтік топқа (сословиеге) бөлді. 1.әкімдер, 2. қорғаушылар, 3. өндірушілер.  Әкімдерге фәлсафашыларды жатқызды№ Олар табиғатынан шындықты, ақиқатты, игілік идеяларын саралап, танып-білуге қабілетті, икемді болуы керек.  Қорғаушылар әкімдердің ой-ниеттерін іске асырады, мемлекетті қорғайды. Өндірушілер (егіншілер мен қолөнершілер) өмірге қажетті тауарларды шығарып, мемлектті материалдық жағынан қамтамасыз етеді. Олар билеу ісіне араласпайды. Әр топ өзіне тиесілі қызметті атқаруы тиіс. Сонда ғана әділдік орнайды. Бір таптан екінші тапқа өтуге болмайды. Қай сословиеде тусаң соның өкілі боласың. Адамдарды осылай жіктей келе, Платон оларды тым бай немесе тым кедейлікке жібергісі келмеді. Орта деңгейді ұнатты.</a:t>
            </a:r>
          </a:p>
          <a:p>
            <a:pPr marL="0" marR="0" indent="0" algn="l" defTabSz="914400" rtl="0" eaLnBrk="1" fontAlgn="auto" latinLnBrk="0" hangingPunct="1">
              <a:lnSpc>
                <a:spcPct val="100000"/>
              </a:lnSpc>
              <a:spcBef>
                <a:spcPts val="0"/>
              </a:spcBef>
              <a:spcAft>
                <a:spcPts val="0"/>
              </a:spcAft>
              <a:buClrTx/>
              <a:buSzTx/>
              <a:buFontTx/>
              <a:buNone/>
              <a:tabLst/>
              <a:defRPr/>
            </a:pPr>
            <a:endParaRPr lang="kk-KZ"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kk-KZ" baseline="0" dirty="0"/>
              <a:t>Платон қоғамдық меншікті қолдап, жеке меншікке қарсы тұрды. Өйткені қоғамдағы кикілжіңдерді, дау-жанжал, қайшылықтарды тудыратын жеке меншік деп санады. Соған орай әкімдер мен жауынгерлерде жеке меншік пен отбасы болмауын қалады. Олар ортақ игілік үшін еңбек етулері керек. </a:t>
            </a:r>
          </a:p>
          <a:p>
            <a:pPr marL="0" marR="0" indent="0" algn="l" defTabSz="914400" rtl="0" eaLnBrk="1" fontAlgn="auto" latinLnBrk="0" hangingPunct="1">
              <a:lnSpc>
                <a:spcPct val="100000"/>
              </a:lnSpc>
              <a:spcBef>
                <a:spcPts val="0"/>
              </a:spcBef>
              <a:spcAft>
                <a:spcPts val="0"/>
              </a:spcAft>
              <a:buClrTx/>
              <a:buSzTx/>
              <a:buFontTx/>
              <a:buNone/>
              <a:tabLst/>
              <a:defRPr/>
            </a:pPr>
            <a:endParaRPr lang="ru-RU" dirty="0"/>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6</a:t>
            </a:fld>
            <a:endParaRPr lang="ru-RU"/>
          </a:p>
        </p:txBody>
      </p:sp>
    </p:spTree>
    <p:extLst>
      <p:ext uri="{BB962C8B-B14F-4D97-AF65-F5344CB8AC3E}">
        <p14:creationId xmlns:p14="http://schemas.microsoft.com/office/powerpoint/2010/main" val="2861820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Платон мемлекеттік құрылысты 5 түрге бөлді:</a:t>
            </a:r>
          </a:p>
          <a:p>
            <a:pPr marL="228600" indent="-228600">
              <a:buAutoNum type="arabicPeriod"/>
            </a:pPr>
            <a:r>
              <a:rPr lang="kk-KZ" baseline="0" dirty="0"/>
              <a:t>Аристократия  - ақсүйектердің үстемдігі;</a:t>
            </a:r>
          </a:p>
          <a:p>
            <a:pPr marL="228600" indent="-228600">
              <a:buAutoNum type="arabicPeriod"/>
            </a:pPr>
            <a:r>
              <a:rPr lang="kk-KZ" baseline="0" dirty="0"/>
              <a:t>Тимократия – байлыққа ұмтылған азшылықтың билігі;</a:t>
            </a:r>
          </a:p>
          <a:p>
            <a:pPr marL="228600" indent="-228600">
              <a:buAutoNum type="arabicPeriod"/>
            </a:pPr>
            <a:r>
              <a:rPr lang="kk-KZ" baseline="0" dirty="0"/>
              <a:t>Олигархия – биліктің түгелдей байлардың қолында шоғырлануы;</a:t>
            </a:r>
          </a:p>
          <a:p>
            <a:pPr marL="228600" indent="-228600">
              <a:buAutoNum type="arabicPeriod"/>
            </a:pPr>
            <a:r>
              <a:rPr lang="kk-KZ" baseline="0" dirty="0"/>
              <a:t>Демократия – халықтың, яғни көпшіліктің билігі;</a:t>
            </a:r>
          </a:p>
          <a:p>
            <a:pPr marL="228600" indent="-228600">
              <a:buAutoNum type="arabicPeriod"/>
            </a:pPr>
            <a:r>
              <a:rPr lang="kk-KZ" baseline="0" dirty="0"/>
              <a:t>Тирания – биліктің күш пен қанауға негізделіп, жеке дара адамның қолына өтуі.</a:t>
            </a:r>
          </a:p>
          <a:p>
            <a:pPr marL="228600" indent="-228600">
              <a:buAutoNum type="arabicPeriod"/>
            </a:pPr>
            <a:endParaRPr lang="kk-KZ" baseline="0" dirty="0"/>
          </a:p>
          <a:p>
            <a:pPr marL="0" indent="0">
              <a:buNone/>
            </a:pPr>
            <a:r>
              <a:rPr lang="kk-KZ" baseline="0" dirty="0"/>
              <a:t>Аристократиядан басқасын Платон бұрыс мемлекет түрлеріне жатқызды. Оның ойынша мемлекет басқаруға парасатты, ақылды, адал адамдар тартылуы тиіс. Тек осындай адамдар тобы ғана (олардың қатарына философтарды жатқызды) мемлекетте тұрақтылықты қамтамасыз етіп, пайда болатын қарама-қайшылықтарды шеше алады. Идеалды мемлекеттің белгілері: 1) өзін қорғай біледі; 2) қоғам мүшелерін тұрақты түрде материалдық игіліктермен қамтамасыз етеді; 3) рухани өмірдің жоғары деңгейде дамуын  қамтамасыз етеді.</a:t>
            </a:r>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7</a:t>
            </a:fld>
            <a:endParaRPr lang="ru-RU"/>
          </a:p>
        </p:txBody>
      </p:sp>
    </p:spTree>
    <p:extLst>
      <p:ext uri="{BB962C8B-B14F-4D97-AF65-F5344CB8AC3E}">
        <p14:creationId xmlns:p14="http://schemas.microsoft.com/office/powerpoint/2010/main" val="399048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dirty="0"/>
              <a:t>Ертедегі гректердің саяси ой-пікірлерін</a:t>
            </a:r>
            <a:r>
              <a:rPr lang="kk-KZ" baseline="0" dirty="0"/>
              <a:t> одан әрі дамытып, фәлсафасын шыңына жеткізген ұлы ойшыл Аристотель (б.з.д. 384-322 жж). Аристотельді саясаттанудың әкесі деп те атайды. Ол «саясат» терминін алғаш рет ғылыми айналымға енгізді. Саясаттануға қатысты </a:t>
            </a:r>
            <a:r>
              <a:rPr lang="kk-KZ" sz="1200" kern="1200" dirty="0">
                <a:solidFill>
                  <a:schemeClr val="tx1"/>
                </a:solidFill>
                <a:effectLst/>
                <a:latin typeface="+mn-lt"/>
                <a:ea typeface="+mn-ea"/>
                <a:cs typeface="+mn-cs"/>
              </a:rPr>
              <a:t>«Саясат»,  «Афиналық полития», «Этика», «Риторика» деген еңбектері бар. Өз еңбектерінде мемлекет</a:t>
            </a:r>
            <a:r>
              <a:rPr lang="kk-KZ" sz="1200" kern="1200" baseline="0" dirty="0">
                <a:solidFill>
                  <a:schemeClr val="tx1"/>
                </a:solidFill>
                <a:effectLst/>
                <a:latin typeface="+mn-lt"/>
                <a:ea typeface="+mn-ea"/>
                <a:cs typeface="+mn-cs"/>
              </a:rPr>
              <a:t> қалай пайда болды, оның мәні неде және мемлекеттік құрылыстың негізгі түрлері қандай деген сұрақтарға жауап іздеді. Аристотельдің ойынша, мемлекет – қауымның дамыған түрі, ал қауым – отбасының дамыған түрі. Мемлекетке адамдар белгілі бір игілікке жету үшін бірігеді. Әрбір адамның жеке меншігі болады.  Жеке меншіксіз өмір сүру мүмкін емес. Жеке меншік адамдардың ауқатты өмір сүруінің кепілі деп санады. Сондықтан, Аристотельдің пікірінше,  мемлекеттің экономикалық негізін еңбек құралдары мен игіліктерге меншік құрайды. </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8</a:t>
            </a:fld>
            <a:endParaRPr lang="ru-RU"/>
          </a:p>
        </p:txBody>
      </p:sp>
    </p:spTree>
    <p:extLst>
      <p:ext uri="{BB962C8B-B14F-4D97-AF65-F5344CB8AC3E}">
        <p14:creationId xmlns:p14="http://schemas.microsoft.com/office/powerpoint/2010/main" val="2424239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Аристотель мемлекет</a:t>
            </a:r>
            <a:r>
              <a:rPr lang="kk-KZ" baseline="0" dirty="0"/>
              <a:t> құрылысы түрлерін зерттеуге мол үлес қосты. </a:t>
            </a:r>
            <a:r>
              <a:rPr lang="kk-KZ" sz="1200" b="0" i="0" u="none" kern="1200" baseline="0" noProof="0" dirty="0">
                <a:solidFill>
                  <a:schemeClr val="tx1"/>
                </a:solidFill>
                <a:effectLst/>
                <a:latin typeface="+mn-lt"/>
                <a:ea typeface="+mn-ea"/>
                <a:cs typeface="+mn-cs"/>
              </a:rPr>
              <a:t>Оның ойынша</a:t>
            </a:r>
            <a:r>
              <a:rPr lang="ru-RU" sz="1200" b="0" i="1" kern="1200" baseline="0" dirty="0">
                <a:solidFill>
                  <a:schemeClr val="tx1"/>
                </a:solidFill>
                <a:effectLst/>
                <a:latin typeface="+mn-lt"/>
                <a:ea typeface="+mn-ea"/>
                <a:cs typeface="+mn-cs"/>
              </a:rPr>
              <a:t>, </a:t>
            </a:r>
            <a:r>
              <a:rPr lang="ru-RU" sz="1200" b="0" i="1" kern="1200" dirty="0">
                <a:solidFill>
                  <a:schemeClr val="tx1"/>
                </a:solidFill>
                <a:effectLst/>
                <a:latin typeface="+mn-lt"/>
                <a:ea typeface="+mn-ea"/>
                <a:cs typeface="+mn-cs"/>
              </a:rPr>
              <a:t> </a:t>
            </a:r>
            <a:r>
              <a:rPr lang="kk-KZ" sz="1200" b="0" i="0" kern="1200" noProof="0" dirty="0">
                <a:solidFill>
                  <a:schemeClr val="tx1"/>
                </a:solidFill>
                <a:effectLst/>
                <a:latin typeface="+mn-lt"/>
                <a:ea typeface="+mn-ea"/>
                <a:cs typeface="+mn-cs"/>
              </a:rPr>
              <a:t>мемлекетте үш құрамдас бөлік бар: ең ауқаттылар</a:t>
            </a:r>
            <a:r>
              <a:rPr lang="ru-RU" sz="1200" b="0" i="0" kern="1200" dirty="0">
                <a:solidFill>
                  <a:schemeClr val="tx1"/>
                </a:solidFill>
                <a:effectLst/>
                <a:latin typeface="+mn-lt"/>
                <a:ea typeface="+mn-ea"/>
                <a:cs typeface="+mn-cs"/>
              </a:rPr>
              <a:t>, </a:t>
            </a:r>
            <a:r>
              <a:rPr lang="kk-KZ" sz="1200" b="0" i="0" kern="1200" noProof="0" dirty="0">
                <a:solidFill>
                  <a:schemeClr val="tx1"/>
                </a:solidFill>
                <a:effectLst/>
                <a:latin typeface="+mn-lt"/>
                <a:ea typeface="+mn-ea"/>
                <a:cs typeface="+mn-cs"/>
              </a:rPr>
              <a:t>тым кедейлер және үшіншісі — олардың араларында тұрғандар</a:t>
            </a:r>
            <a:r>
              <a:rPr lang="ru-RU" sz="1200" b="0" i="0" kern="1200" dirty="0">
                <a:solidFill>
                  <a:schemeClr val="tx1"/>
                </a:solidFill>
                <a:effectLst/>
                <a:latin typeface="+mn-lt"/>
                <a:ea typeface="+mn-ea"/>
                <a:cs typeface="+mn-cs"/>
              </a:rPr>
              <a:t>. </a:t>
            </a:r>
            <a:r>
              <a:rPr lang="kk-KZ" sz="1200" b="0" i="0" kern="1200" noProof="0" dirty="0">
                <a:solidFill>
                  <a:schemeClr val="tx1"/>
                </a:solidFill>
                <a:effectLst/>
                <a:latin typeface="+mn-lt"/>
                <a:ea typeface="+mn-ea"/>
                <a:cs typeface="+mn-cs"/>
              </a:rPr>
              <a:t>Көпшілік мақұлдағандай</a:t>
            </a:r>
            <a:r>
              <a:rPr lang="ru-RU" sz="1200" b="0" i="0" kern="1200" dirty="0">
                <a:solidFill>
                  <a:schemeClr val="tx1"/>
                </a:solidFill>
                <a:effectLst/>
                <a:latin typeface="+mn-lt"/>
                <a:ea typeface="+mn-ea"/>
                <a:cs typeface="+mn-cs"/>
              </a:rPr>
              <a:t>, </a:t>
            </a:r>
            <a:r>
              <a:rPr lang="kk-KZ" sz="1200" b="0" i="0" kern="1200" noProof="0" dirty="0">
                <a:solidFill>
                  <a:schemeClr val="tx1"/>
                </a:solidFill>
                <a:effectLst/>
                <a:latin typeface="+mn-lt"/>
                <a:ea typeface="+mn-ea"/>
                <a:cs typeface="+mn-cs"/>
              </a:rPr>
              <a:t>ұстамдылық пен орташалық — ең абзалы болғандықтан, әлбетте, орташа ауқаттылық та дүниедегі ең берекелісі. Ол бар болғанда ақылға көну оңайырақ; керісінше, бұған өзінің қоғамдық жағдайы бойынша асқан сұлуға, аса күштіге</a:t>
            </a:r>
            <a:r>
              <a:rPr lang="ru-RU" sz="1200" b="0" i="0" kern="1200" dirty="0">
                <a:solidFill>
                  <a:schemeClr val="tx1"/>
                </a:solidFill>
                <a:effectLst/>
                <a:latin typeface="+mn-lt"/>
                <a:ea typeface="+mn-ea"/>
                <a:cs typeface="+mn-cs"/>
              </a:rPr>
              <a:t>, </a:t>
            </a:r>
            <a:r>
              <a:rPr lang="kk-KZ" sz="1200" b="0" i="0" kern="1200" noProof="0" dirty="0">
                <a:solidFill>
                  <a:schemeClr val="tx1"/>
                </a:solidFill>
                <a:effectLst/>
                <a:latin typeface="+mn-lt"/>
                <a:ea typeface="+mn-ea"/>
                <a:cs typeface="+mn-cs"/>
              </a:rPr>
              <a:t>ақсүйекке, өте байға немесе, керісінше, аса кедейге, тым әлсізге, өте қорланған адамға ақылға көну қиын. Бірінші тип адамдары, көбінесе, арсыз әрі ірі оңбаған болады. Екінші тип адамдары жиі қаскүнем әрі ұсақ оңбаған болады. Олардың қылмыстары арсыздықтан туындайды, басқалардікі — жауыздық салдарынан.</a:t>
            </a:r>
            <a:br>
              <a:rPr lang="kk-KZ" sz="1200" b="0" i="0" kern="1200" noProof="0" dirty="0">
                <a:solidFill>
                  <a:schemeClr val="tx1"/>
                </a:solidFill>
                <a:effectLst/>
                <a:latin typeface="+mn-lt"/>
                <a:ea typeface="+mn-ea"/>
                <a:cs typeface="+mn-cs"/>
              </a:rPr>
            </a:br>
            <a:r>
              <a:rPr lang="kk-KZ" sz="1200" b="0" i="0" kern="1200" noProof="0" dirty="0">
                <a:solidFill>
                  <a:schemeClr val="tx1"/>
                </a:solidFill>
                <a:effectLst/>
                <a:latin typeface="+mn-lt"/>
                <a:ea typeface="+mn-ea"/>
                <a:cs typeface="+mn-cs"/>
              </a:rPr>
              <a:t>Осылайша, біреулер басқара алмайды және мырзалардың құлдарға жүргізетін билікке ғана бағына алады; басқалары еш билікке бойсұна алмайды, және мырзалар құлдарды билейтіндей ғана билей  алады. </a:t>
            </a:r>
          </a:p>
          <a:p>
            <a:endParaRPr lang="kk-KZ" sz="1200" b="0" i="0" kern="1200" baseline="0" noProof="0" dirty="0">
              <a:solidFill>
                <a:schemeClr val="tx1"/>
              </a:solidFill>
              <a:effectLst/>
              <a:latin typeface="+mn-lt"/>
              <a:ea typeface="+mn-ea"/>
              <a:cs typeface="+mn-cs"/>
            </a:endParaRPr>
          </a:p>
          <a:p>
            <a:r>
              <a:rPr lang="kk-KZ" i="0" baseline="0" dirty="0"/>
              <a:t>Мемлекет типтерін  дұрыс және бұрыс деп екіге бөліп, олардың әрқайсысына </a:t>
            </a:r>
            <a:r>
              <a:rPr lang="kk-KZ" baseline="0" dirty="0"/>
              <a:t>сипаттама берді. Монархия – жеке адамның заңды билігі, арситократия – ақсүйектер билігі, полития – республикалық билік. Осылардың ішінде ең жетілген мемлекеттік тип – полития деп санады.  Бұл жерде басқарушы күш байлық пен кедейшіліктің ортасында тұрған орташа тап болып табылады. </a:t>
            </a:r>
          </a:p>
          <a:p>
            <a:r>
              <a:rPr lang="kk-KZ" baseline="0" dirty="0"/>
              <a:t>Бұрыс мемлекет түрлеріне тинания, олигархия және демократияны жатқызды. Тирания күш пен қанауға негізделген жеке адамның билігі. Ол халыққа ешқандай игілік әкелмейді. Олигархия -  байлардың билігі, олар тек өздерінің қара басының қамын ғана ойлап, байыған үстіне байи беруді өзіне мақсат етіп қояды. Демократияға да Аристотельдің көзқарасы кері болды. Ол халықтың, яғни көпшіліктің тікелей билікке араласуын құптаған жоқ. Ол ақыры анархияға алып келеді және тиранияның орнауына жол ашады деп санады.</a:t>
            </a:r>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9</a:t>
            </a:fld>
            <a:endParaRPr lang="ru-RU"/>
          </a:p>
        </p:txBody>
      </p:sp>
    </p:spTree>
    <p:extLst>
      <p:ext uri="{BB962C8B-B14F-4D97-AF65-F5344CB8AC3E}">
        <p14:creationId xmlns:p14="http://schemas.microsoft.com/office/powerpoint/2010/main" val="4291807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dirty="0"/>
              <a:t>Саяси ойдың дамуында айтарлықтай із қалдырған Ежелгі Рим болды.  Онда әсіресе атақты шешен, мемлекет</a:t>
            </a:r>
            <a:r>
              <a:rPr lang="kk-KZ" baseline="0" dirty="0"/>
              <a:t> қайраткері және ойшыл Марк Туллий Цицерон (б.з.д. 106-43 жж). Оның </a:t>
            </a:r>
            <a:r>
              <a:rPr lang="kk-KZ" sz="1200" kern="1200" dirty="0">
                <a:solidFill>
                  <a:schemeClr val="tx1"/>
                </a:solidFill>
                <a:effectLst/>
                <a:latin typeface="+mn-lt"/>
                <a:ea typeface="+mn-ea"/>
                <a:cs typeface="+mn-cs"/>
              </a:rPr>
              <a:t>«Мемлекет туралы», «Заңдар туралы», «Міндеттер туралы» деген еңбектері көпшілікке мәлім. </a:t>
            </a:r>
          </a:p>
          <a:p>
            <a:pPr marL="0" marR="0" indent="0" algn="l" defTabSz="914400" rtl="0" eaLnBrk="1" fontAlgn="auto" latinLnBrk="0" hangingPunct="1">
              <a:lnSpc>
                <a:spcPct val="100000"/>
              </a:lnSpc>
              <a:spcBef>
                <a:spcPts val="0"/>
              </a:spcBef>
              <a:spcAft>
                <a:spcPts val="0"/>
              </a:spcAft>
              <a:buClrTx/>
              <a:buSzTx/>
              <a:buFontTx/>
              <a:buNone/>
              <a:tabLst/>
              <a:defRPr/>
            </a:pPr>
            <a:endParaRPr lang="kk-KZ"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200" kern="1200" dirty="0">
                <a:solidFill>
                  <a:schemeClr val="tx1"/>
                </a:solidFill>
                <a:effectLst/>
                <a:latin typeface="+mn-lt"/>
                <a:ea typeface="+mn-ea"/>
                <a:cs typeface="+mn-cs"/>
              </a:rPr>
              <a:t>Цицерон мемлекеттің пайда болуының негізгі себебі –</a:t>
            </a:r>
            <a:r>
              <a:rPr lang="kk-KZ" sz="1200" kern="1200" baseline="0" dirty="0">
                <a:solidFill>
                  <a:schemeClr val="tx1"/>
                </a:solidFill>
                <a:effectLst/>
                <a:latin typeface="+mn-lt"/>
                <a:ea typeface="+mn-ea"/>
                <a:cs typeface="+mn-cs"/>
              </a:rPr>
              <a:t> </a:t>
            </a:r>
            <a:r>
              <a:rPr lang="kk-KZ" sz="1200" kern="1200" dirty="0">
                <a:solidFill>
                  <a:schemeClr val="tx1"/>
                </a:solidFill>
                <a:effectLst/>
                <a:latin typeface="+mn-lt"/>
                <a:ea typeface="+mn-ea"/>
                <a:cs typeface="+mn-cs"/>
              </a:rPr>
              <a:t>адамдардың бірігіп өмір сүруге тырысатын табиғи талабы және меншікті</a:t>
            </a:r>
            <a:r>
              <a:rPr lang="kk-KZ" sz="1200" kern="1200" baseline="0" dirty="0">
                <a:solidFill>
                  <a:schemeClr val="tx1"/>
                </a:solidFill>
                <a:effectLst/>
                <a:latin typeface="+mn-lt"/>
                <a:ea typeface="+mn-ea"/>
                <a:cs typeface="+mn-cs"/>
              </a:rPr>
              <a:t> қорғау мақсатынан туындайды дейді.  Қоғамға және жеке меншікке қол сұғуға болмайды дейді. Осы қағидаттардың бұзылуын әділеттілік пен құқықты қорлау деп санады. </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10</a:t>
            </a:fld>
            <a:endParaRPr lang="ru-RU"/>
          </a:p>
        </p:txBody>
      </p:sp>
    </p:spTree>
    <p:extLst>
      <p:ext uri="{BB962C8B-B14F-4D97-AF65-F5344CB8AC3E}">
        <p14:creationId xmlns:p14="http://schemas.microsoft.com/office/powerpoint/2010/main" val="839395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Басқарушылардың</a:t>
            </a:r>
            <a:r>
              <a:rPr lang="kk-KZ" baseline="0" dirty="0"/>
              <a:t> санына қарай ол мемлекет басқаруды патшалық билік, арситократия және демократия етіп үшке бөлді. Бұлардың әрқайсысының өзінің жақсы жақтары және кемшіліктері бар. Мысалы, патша рақымшылығымен жұртқа ұнайды, біраұ мұнда басқа адамдар заң, шешім қабылдаудан сырт қалады және бір адамның басшылығы зорлық-зомбылыққа  оңай айналып кетуі мүмкін. Аристократтар даналығымен бағалы, бірақ олар үстемдік еткенде халық өз еркіндігін пайдалана алмайды, билік ақсүйектердің сұрқия тобының қолында қалуы мүмкін. Демократия болса бостандығымен жағымды, бірақ халықтың толық билігі зиянды зардаптарға, «тобырдың зорлығы мен есалаңдығына» әкеліп соқтыруы мүмкін.</a:t>
            </a:r>
          </a:p>
          <a:p>
            <a:endParaRPr lang="kk-KZ" baseline="0" dirty="0"/>
          </a:p>
          <a:p>
            <a:r>
              <a:rPr lang="kk-KZ" baseline="0" dirty="0"/>
              <a:t>Цицерон мүліктік теңдік идеясына қарсы болды, қоғамдық-саяси қатынастарда әлеуметтік жіктелу мен теңсіздікті әділеттілік деп санады.</a:t>
            </a:r>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11</a:t>
            </a:fld>
            <a:endParaRPr lang="ru-RU"/>
          </a:p>
        </p:txBody>
      </p:sp>
    </p:spTree>
    <p:extLst>
      <p:ext uri="{BB962C8B-B14F-4D97-AF65-F5344CB8AC3E}">
        <p14:creationId xmlns:p14="http://schemas.microsoft.com/office/powerpoint/2010/main" val="44871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Саяси ой тарихында орта ғасырлардағы феодалдық қоғамның орны ерекше. Батыс Еуропала феодализм мың жылдан артық уақытқа созылды (</a:t>
            </a:r>
            <a:r>
              <a:rPr lang="en-US" dirty="0"/>
              <a:t>VI-XVI</a:t>
            </a:r>
            <a:r>
              <a:rPr lang="kk-KZ" dirty="0"/>
              <a:t> ғасырлар). Бұл дәуірде рухани өмірде дін толықтай үстемдік етті. Христиан</a:t>
            </a:r>
            <a:r>
              <a:rPr lang="kk-KZ" baseline="0" dirty="0"/>
              <a:t> діні феодалдық қоғам көзқарасының өзегі, біртұтас христиан мәдениетінің негізі болды.</a:t>
            </a:r>
          </a:p>
          <a:p>
            <a:r>
              <a:rPr lang="kk-KZ" baseline="0" dirty="0"/>
              <a:t>Бұл заманда христиан дініне көп еңбек сіңірген Аврелий Августин (354-430 жж) еді. Ол христиан фәлсафасының негізгі қағидаларын зерттеп, жетілдірілді. Оның саяси көзқарастары «Құдай қаласы туралы» деген еңбегінде баяндалды. </a:t>
            </a:r>
          </a:p>
          <a:p>
            <a:r>
              <a:rPr lang="kk-KZ" baseline="0" dirty="0"/>
              <a:t>Августин барлық әлеуметтік, мемлекеттік және құқықтық мекемелер мен заңдарды адамның күнәсінің нәтижесі деп санады. Оның ойынша , құдай адамға еріктің еркіндігін береді, яғни ол өз бетімен (күнәһар болып) немесе құдай жолымен өмір сүруге мүмкіндігі бар соған орай ол адамдарды құдай жолымен және адам жолымен өмір сүрушілер деп екіге бөлді. Бұл топтарды шартты түрде екі қала деп атайды. Біріншісін, болашақта құдаймен мәңгілік патшалық құратын, екіншісін, жын-шайтандармен бірге мәңгілік жапа шегіп, сазайын тартатын адамдардың екі қоғамы деп атады.</a:t>
            </a:r>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12</a:t>
            </a:fld>
            <a:endParaRPr lang="ru-RU"/>
          </a:p>
        </p:txBody>
      </p:sp>
    </p:spTree>
    <p:extLst>
      <p:ext uri="{BB962C8B-B14F-4D97-AF65-F5344CB8AC3E}">
        <p14:creationId xmlns:p14="http://schemas.microsoft.com/office/powerpoint/2010/main" val="3794372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Христиан</a:t>
            </a:r>
            <a:r>
              <a:rPr lang="kk-KZ" baseline="0" dirty="0"/>
              <a:t>  дінінің саяси теориясын жасап, шыңына жеткізген монах Фома Аквинский (1225-1274 жж) болды. Оның саяси көзқарастары «Билеушілердің басқаруы туралы», «Теологияның жиынтығы» деген еңбектерінде қаралды.</a:t>
            </a:r>
          </a:p>
          <a:p>
            <a:r>
              <a:rPr lang="kk-KZ" baseline="0" dirty="0"/>
              <a:t>Аквинский өз шығармаларында Аристотельдің көзқарастарын католик дінінің қағидаларына бейімдегісі келді. Атап айтқанда, Аристотельдің адам қоғамдық және саяси жәндік деген пікірін пайдаланды. Жалғыз адам өз мұқтажын, қажеттілігін жеке дара қанағаттандыра алмайды. Сондықтан, мемлекет болып бірігіп өмір сүру адамдардың пешенесіне әуел бастан жазылған деп түсіндірді. Мемлекеттік биліктің басты мақсаты – «ортақ игілікке» жету, адамдарға лайықты, ақылға сыйымды өмір сүруге жағдай жасау. Ол үшін феодалдық-сословиелік жіктелудің сақталуы шарт. Жоғарғы сословиеге бәрі бағынуы керек.</a:t>
            </a:r>
          </a:p>
          <a:p>
            <a:r>
              <a:rPr lang="kk-KZ" baseline="0" dirty="0"/>
              <a:t>Фоманың ойынша, билік құдайдың құдіретімен орнайды. Сондықтан патшалық билік жоғары діни билікке бағынуы тиіс. Оның  түсіндіруінше, аспанда құдай, жерде Рим папасы билеуі тиіс.</a:t>
            </a:r>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13</a:t>
            </a:fld>
            <a:endParaRPr lang="ru-RU"/>
          </a:p>
        </p:txBody>
      </p:sp>
    </p:spTree>
    <p:extLst>
      <p:ext uri="{BB962C8B-B14F-4D97-AF65-F5344CB8AC3E}">
        <p14:creationId xmlns:p14="http://schemas.microsoft.com/office/powerpoint/2010/main" val="1576176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 </a:t>
            </a:r>
            <a:r>
              <a:rPr lang="en-US" sz="1400" dirty="0"/>
              <a:t>XVI </a:t>
            </a:r>
            <a:r>
              <a:rPr lang="kk-KZ" sz="1400" dirty="0"/>
              <a:t>ғасырда</a:t>
            </a:r>
            <a:r>
              <a:rPr lang="kk-KZ" sz="1400" baseline="0" dirty="0"/>
              <a:t> феодализм ыдырап, капиталистік қатынастар пайда бола бастады. Жас буржуазияны жақтаушылар католик дініне қарсы шығып, адам құқығын, ар-намысын қорғауға шақырды.  Адам мәселесі, оның мемлекетпен қарым-қатынасы саяси ілімде маңызды орын алады. Қоғамдық санада бұл бағыт «гуманизм» деп аталады.  Жаңа буржуазиялық идеологияны жасау үшін антикалық дәуірдің үлгілерін, идеалдарын пайдаланғандықтан, бұл бағытты Қайта өрлеу деп атайды. Алдыңғы қатарлы оқымыстылар  шіркеу мекемелерін сынға алды.  Олардың талабы ертедегі христиан дініне сәйкес шіркеуді өзгерту және демократияландыру болды. Сонымен қатар, гуманистердің көбі халыққа сенбеді, бұқараның революцияшылдығынан қорықты.  Осының бәрі гуманистер көзқарасында қарама-қайшылықтар тудырды.</a:t>
            </a:r>
          </a:p>
          <a:p>
            <a:endParaRPr lang="kk-KZ" sz="14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kk-KZ" sz="1400" baseline="0" dirty="0"/>
              <a:t>Қайта өрлеу дәуірінің көрнекті өкілі буржуазяилық саяси ғылымның негізін салушы Никколо Макиавелли (1469-1527 жж) болды. Оның атақты шығармалары «Патша», </a:t>
            </a:r>
            <a:r>
              <a:rPr lang="kk-KZ" sz="1400" kern="1200" dirty="0">
                <a:solidFill>
                  <a:schemeClr val="tx1"/>
                </a:solidFill>
                <a:latin typeface="+mn-lt"/>
                <a:ea typeface="+mn-ea"/>
                <a:cs typeface="+mn-cs"/>
              </a:rPr>
              <a:t>«Тит Ливийдің бірінші онкүндігі жөніндегі ойлар», «Флоренцияның тарихы».</a:t>
            </a:r>
          </a:p>
          <a:p>
            <a:pPr marL="0" marR="0" indent="0" algn="l" defTabSz="914400" rtl="0" eaLnBrk="1" fontAlgn="auto" latinLnBrk="0" hangingPunct="1">
              <a:lnSpc>
                <a:spcPct val="100000"/>
              </a:lnSpc>
              <a:spcBef>
                <a:spcPts val="0"/>
              </a:spcBef>
              <a:spcAft>
                <a:spcPts val="0"/>
              </a:spcAft>
              <a:buClrTx/>
              <a:buSzTx/>
              <a:buFontTx/>
              <a:buNone/>
              <a:tabLst/>
              <a:defRPr/>
            </a:pPr>
            <a:endParaRPr lang="kk-KZ" sz="1400" kern="1200" dirty="0">
              <a:solidFill>
                <a:schemeClr val="tx1"/>
              </a:solidFill>
              <a:latin typeface="+mn-lt"/>
              <a:ea typeface="+mn-ea"/>
              <a:cs typeface="+mn-cs"/>
            </a:endParaRPr>
          </a:p>
          <a:p>
            <a:pPr eaLnBrk="0" hangingPunct="0"/>
            <a:r>
              <a:rPr lang="kk-KZ" sz="1400" kern="1200" dirty="0">
                <a:solidFill>
                  <a:schemeClr val="tx1"/>
                </a:solidFill>
                <a:latin typeface="+mn-lt"/>
                <a:ea typeface="+mn-ea"/>
                <a:cs typeface="+mn-cs"/>
              </a:rPr>
              <a:t>Макиавелли діни көзқарасқа қарсы болды. </a:t>
            </a:r>
            <a:r>
              <a:rPr lang="kk-KZ" sz="1400" dirty="0"/>
              <a:t>Алғаш рет саяси ғылымды </a:t>
            </a:r>
            <a:r>
              <a:rPr lang="kk-KZ" sz="1400" b="1" dirty="0">
                <a:solidFill>
                  <a:srgbClr val="C00000"/>
                </a:solidFill>
              </a:rPr>
              <a:t>билік туралы ғылым  </a:t>
            </a:r>
            <a:r>
              <a:rPr lang="kk-KZ" sz="1400" dirty="0"/>
              <a:t>деген анықтама берді.</a:t>
            </a:r>
            <a:r>
              <a:rPr lang="kk-KZ" sz="1400" baseline="0" dirty="0"/>
              <a:t> </a:t>
            </a:r>
            <a:r>
              <a:rPr lang="kk-KZ" sz="1400" b="1" kern="1200" dirty="0">
                <a:solidFill>
                  <a:srgbClr val="C00000"/>
                </a:solidFill>
                <a:latin typeface="+mn-lt"/>
                <a:ea typeface="+mn-ea"/>
                <a:cs typeface="+mn-cs"/>
              </a:rPr>
              <a:t>Мемлекет </a:t>
            </a:r>
            <a:r>
              <a:rPr lang="kk-KZ" sz="1400" kern="1200" dirty="0">
                <a:solidFill>
                  <a:schemeClr val="tx1"/>
                </a:solidFill>
                <a:latin typeface="+mn-lt"/>
                <a:ea typeface="+mn-ea"/>
                <a:cs typeface="+mn-cs"/>
              </a:rPr>
              <a:t>деген атауды ғылымға бірінші болып енгізді.  Мемлекетті билік жүргізуші мен оған бағыныштылардың қарым-қатынасы деп ұқты.  Ол республикалық билікті, еркіндікті,</a:t>
            </a:r>
            <a:r>
              <a:rPr lang="kk-KZ" sz="1400" kern="1200" baseline="0" dirty="0">
                <a:solidFill>
                  <a:schemeClr val="tx1"/>
                </a:solidFill>
                <a:latin typeface="+mn-lt"/>
                <a:ea typeface="+mn-ea"/>
                <a:cs typeface="+mn-cs"/>
              </a:rPr>
              <a:t> теңдікті қалады. Мемлекет ерікті болса ғана қуатты, абыройлы бола алады деп санады. Патша рақымсыз, сараң, опасыз, қатал болмай, қайырымды, адал, қамқоршыл, жомарт болуға тырысуы қажет. </a:t>
            </a:r>
          </a:p>
          <a:p>
            <a:pPr eaLnBrk="0" hangingPunct="0"/>
            <a:endParaRPr lang="kk-KZ" sz="1200" b="1" dirty="0">
              <a:solidFill>
                <a:srgbClr val="C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kk-KZ" sz="1200" kern="1200" dirty="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14</a:t>
            </a:fld>
            <a:endParaRPr lang="ru-RU"/>
          </a:p>
        </p:txBody>
      </p:sp>
    </p:spTree>
    <p:extLst>
      <p:ext uri="{BB962C8B-B14F-4D97-AF65-F5344CB8AC3E}">
        <p14:creationId xmlns:p14="http://schemas.microsoft.com/office/powerpoint/2010/main" val="4818331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200" kern="1200" baseline="0" dirty="0">
                <a:solidFill>
                  <a:schemeClr val="tx1"/>
                </a:solidFill>
                <a:latin typeface="+mn-lt"/>
                <a:ea typeface="+mn-ea"/>
                <a:cs typeface="+mn-cs"/>
              </a:rPr>
              <a:t>Бірақ елдің бірлігі мен қол астындағы адамдардың берілгендігіне келгенде, Макиавелли әділдік мен адамгершілік емес, алға қойған саяси мақсат тұрғысынан қарады. Ол мақсатқа жету үшін амал, айланың қай түрін болса да қолдануға рұқсат берді. Мемлекеттің басын қосып, жаңарту үшін сөзге түсінбейтін кертартпалармен күресте жауыздық пен күшті пайдалануға болады деп санады.  Қаталдық өзіне бағыныштылардың пайдасы үшін бір-ақ рет қолданылуы керек. Бірақ Макивеллидің бұл ескерпесі көп жағдайда еске алынбай,</a:t>
            </a:r>
            <a:r>
              <a:rPr lang="kk-KZ" sz="1200" kern="1200" dirty="0">
                <a:solidFill>
                  <a:schemeClr val="tx1"/>
                </a:solidFill>
                <a:latin typeface="+mn-lt"/>
                <a:ea typeface="+mn-ea"/>
                <a:cs typeface="+mn-cs"/>
              </a:rPr>
              <a:t> «мақсат айла-тәсілді ақтайды» деген қағида кейін </a:t>
            </a:r>
            <a:r>
              <a:rPr lang="kk-KZ" sz="1200" b="1" kern="1200" dirty="0">
                <a:solidFill>
                  <a:schemeClr val="tx1"/>
                </a:solidFill>
                <a:latin typeface="+mn-lt"/>
                <a:ea typeface="+mn-ea"/>
                <a:cs typeface="+mn-cs"/>
              </a:rPr>
              <a:t>макиавеллизм</a:t>
            </a:r>
            <a:r>
              <a:rPr lang="kk-KZ" sz="1200" kern="1200" dirty="0">
                <a:solidFill>
                  <a:schemeClr val="tx1"/>
                </a:solidFill>
                <a:latin typeface="+mn-lt"/>
                <a:ea typeface="+mn-ea"/>
                <a:cs typeface="+mn-cs"/>
              </a:rPr>
              <a:t> деген атпен тарап кетті. Қайбір жауыз патшалар Макиавелли де қаталдықты қолдаған деп, өздерінің қара ниеттерін ақтағылары келеді.</a:t>
            </a:r>
          </a:p>
          <a:p>
            <a:pPr marL="0" marR="0" indent="0" algn="l" defTabSz="914400" rtl="0" eaLnBrk="1" fontAlgn="auto" latinLnBrk="0" hangingPunct="1">
              <a:lnSpc>
                <a:spcPct val="100000"/>
              </a:lnSpc>
              <a:spcBef>
                <a:spcPts val="0"/>
              </a:spcBef>
              <a:spcAft>
                <a:spcPts val="0"/>
              </a:spcAft>
              <a:buClrTx/>
              <a:buSzTx/>
              <a:buFontTx/>
              <a:buNone/>
              <a:tabLst/>
              <a:defRPr/>
            </a:pPr>
            <a:r>
              <a:rPr lang="kk-KZ" sz="1200" kern="1200" baseline="0" dirty="0">
                <a:solidFill>
                  <a:schemeClr val="tx1"/>
                </a:solidFill>
                <a:latin typeface="+mn-lt"/>
                <a:ea typeface="+mn-ea"/>
                <a:cs typeface="+mn-cs"/>
              </a:rPr>
              <a:t> </a:t>
            </a:r>
            <a:endParaRPr lang="kk-KZ" sz="1200" kern="1200" dirty="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15</a:t>
            </a:fld>
            <a:endParaRPr lang="ru-RU"/>
          </a:p>
        </p:txBody>
      </p:sp>
    </p:spTree>
    <p:extLst>
      <p:ext uri="{BB962C8B-B14F-4D97-AF65-F5344CB8AC3E}">
        <p14:creationId xmlns:p14="http://schemas.microsoft.com/office/powerpoint/2010/main" val="36733055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a:solidFill>
                  <a:schemeClr val="tx1"/>
                </a:solidFill>
                <a:effectLst/>
                <a:latin typeface="+mn-lt"/>
                <a:ea typeface="+mn-ea"/>
                <a:cs typeface="+mn-cs"/>
              </a:rPr>
              <a:t>XVII ғасырда буржуазиялық революция Европа көлемінде ең бірінші Англияда болды. Ол феодализмге қатты соққы беріп, капиталистік қатынастардың дамуына жол ашты.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Бұл дəуірдің көрнекті ағылшын ойшылы Томас Гоббс (1588-1679). Ол «қоғамдық келісім» теориясының негізін қалады. Бұл теорияға сәйкес,</a:t>
            </a:r>
            <a:r>
              <a:rPr lang="kk-KZ" sz="1200" kern="1200" baseline="0" dirty="0">
                <a:solidFill>
                  <a:schemeClr val="tx1"/>
                </a:solidFill>
                <a:effectLst/>
                <a:latin typeface="+mn-lt"/>
                <a:ea typeface="+mn-ea"/>
                <a:cs typeface="+mn-cs"/>
              </a:rPr>
              <a:t> адамдар көне заманда анархияның табиғи жағдайында өмір сүрді. Кейін, қоғам дамуының белгілі бір деңгейінде адамдар арасында келісім (шарт) жасау арқылы мемлекет пайда болды. Гоббс мемлекетті жасанды дене, құдайдың орнатуы емес, адамзаттың іс-әрекетінің нәтижесі деп анықтаған.  </a:t>
            </a:r>
          </a:p>
          <a:p>
            <a:r>
              <a:rPr lang="kk-KZ" sz="1200" kern="1200" dirty="0">
                <a:solidFill>
                  <a:schemeClr val="tx1"/>
                </a:solidFill>
                <a:effectLst/>
                <a:latin typeface="+mn-lt"/>
                <a:ea typeface="+mn-ea"/>
                <a:cs typeface="+mn-cs"/>
              </a:rPr>
              <a:t>Оның ойынша, мемлекет қоғамдық келісімінің негізінде жалпыға бірдей бейбіт өмір мен қауіпсіздік сақтау үшін пайда болды. Қоғамдық келісім бойынша патшаға немесе мемлекет ұйымдарына жеке адамдардың құқығы тапсырылады. Адамдар өз тілектері мен еріктерін шектеп, барлық билікті мемлекетке берді. Ол монархиялық мемлекетті ұнатты. Саяси партия, парламент жүйесі қарсы болды. Олар қоғамда тек іріткі салады деп санаған.</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16</a:t>
            </a:fld>
            <a:endParaRPr lang="ru-RU"/>
          </a:p>
        </p:txBody>
      </p:sp>
    </p:spTree>
    <p:extLst>
      <p:ext uri="{BB962C8B-B14F-4D97-AF65-F5344CB8AC3E}">
        <p14:creationId xmlns:p14="http://schemas.microsoft.com/office/powerpoint/2010/main" val="523172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kk-KZ" sz="1200" dirty="0"/>
          </a:p>
          <a:p>
            <a:r>
              <a:rPr lang="kk-KZ" sz="1200" dirty="0"/>
              <a:t>Ол мемлекеттік биліктің үш сатысын:</a:t>
            </a:r>
          </a:p>
          <a:p>
            <a:pPr marL="342900" indent="-342900">
              <a:buFont typeface="Wingdings" panose="05000000000000000000" pitchFamily="2" charset="2"/>
              <a:buChar char="Ø"/>
            </a:pPr>
            <a:r>
              <a:rPr lang="kk-KZ" sz="1200" dirty="0"/>
              <a:t>заң шығарушы,</a:t>
            </a:r>
          </a:p>
          <a:p>
            <a:pPr marL="342900" indent="-342900">
              <a:buFont typeface="Wingdings" panose="05000000000000000000" pitchFamily="2" charset="2"/>
              <a:buChar char="Ø"/>
            </a:pPr>
            <a:r>
              <a:rPr lang="kk-KZ" sz="1200" dirty="0"/>
              <a:t>Атқарушы</a:t>
            </a:r>
          </a:p>
          <a:p>
            <a:pPr marL="342900" indent="-342900">
              <a:buFont typeface="Wingdings" panose="05000000000000000000" pitchFamily="2" charset="2"/>
              <a:buChar char="Ø"/>
            </a:pPr>
            <a:r>
              <a:rPr lang="kk-KZ" sz="1200" dirty="0"/>
              <a:t>сот билігін бөлу арқылы басқару азаматтардың қауіпсіздігін қамтамасыз етеді, өкімет билігін теріс пайдаланып, қиянат жасауды болдырмайды деген ой айтты</a:t>
            </a:r>
          </a:p>
          <a:p>
            <a:pPr fontAlgn="base"/>
            <a:endParaRPr lang="ru-RU" sz="1200" b="0" i="0" kern="1200" dirty="0">
              <a:solidFill>
                <a:schemeClr val="tx1"/>
              </a:solidFill>
              <a:effectLst/>
              <a:latin typeface="+mn-lt"/>
              <a:ea typeface="+mn-ea"/>
              <a:cs typeface="+mn-cs"/>
            </a:endParaRPr>
          </a:p>
          <a:p>
            <a:pPr fontAlgn="base"/>
            <a:r>
              <a:rPr lang="ru-RU" sz="1200" b="0" i="0" kern="1200" dirty="0">
                <a:solidFill>
                  <a:schemeClr val="tx1"/>
                </a:solidFill>
                <a:effectLst/>
                <a:latin typeface="+mn-lt"/>
                <a:ea typeface="+mn-ea"/>
                <a:cs typeface="+mn-cs"/>
              </a:rPr>
              <a:t>Монтескье </a:t>
            </a:r>
            <a:r>
              <a:rPr lang="kk-KZ" sz="1200" kern="1200" dirty="0">
                <a:solidFill>
                  <a:schemeClr val="tx1"/>
                </a:solidFill>
                <a:latin typeface="+mn-lt"/>
                <a:ea typeface="+mn-ea"/>
                <a:cs typeface="+mn-cs"/>
              </a:rPr>
              <a:t>«Заңдардың рухы туралы</a:t>
            </a:r>
            <a:r>
              <a:rPr lang="ru-RU" sz="1200" kern="1200" dirty="0">
                <a:solidFill>
                  <a:schemeClr val="tx1"/>
                </a:solidFill>
                <a:latin typeface="+mn-lt"/>
                <a:ea typeface="+mn-ea"/>
                <a:cs typeface="+mn-cs"/>
              </a:rPr>
              <a:t>»  </a:t>
            </a:r>
            <a:r>
              <a:rPr lang="kk-KZ" sz="1200" kern="1200" noProof="0" dirty="0">
                <a:solidFill>
                  <a:schemeClr val="tx1"/>
                </a:solidFill>
                <a:latin typeface="+mn-lt"/>
                <a:ea typeface="+mn-ea"/>
                <a:cs typeface="+mn-cs"/>
              </a:rPr>
              <a:t>еңбегінде</a:t>
            </a:r>
            <a:r>
              <a:rPr lang="ru-RU" sz="1200" kern="1200" dirty="0">
                <a:solidFill>
                  <a:schemeClr val="tx1"/>
                </a:solidFill>
                <a:latin typeface="+mn-lt"/>
                <a:ea typeface="+mn-ea"/>
                <a:cs typeface="+mn-cs"/>
              </a:rPr>
              <a:t> </a:t>
            </a:r>
            <a:r>
              <a:rPr lang="ru-RU" sz="1200" b="0" i="0" kern="1200" dirty="0">
                <a:solidFill>
                  <a:schemeClr val="tx1"/>
                </a:solidFill>
                <a:effectLst/>
                <a:latin typeface="+mn-lt"/>
                <a:ea typeface="+mn-ea"/>
                <a:cs typeface="+mn-cs"/>
              </a:rPr>
              <a:t>«</a:t>
            </a:r>
            <a:r>
              <a:rPr lang="kk-KZ" sz="1200" b="0" i="0" kern="1200" noProof="0" dirty="0">
                <a:solidFill>
                  <a:schemeClr val="tx1"/>
                </a:solidFill>
                <a:effectLst/>
                <a:latin typeface="+mn-lt"/>
                <a:ea typeface="+mn-ea"/>
                <a:cs typeface="+mn-cs"/>
              </a:rPr>
              <a:t>Жеке тұлға саяси бостандықта болу үшін үкімет адамдар бір — бірінен қорықпайтындай дәрежеде ұйымдастырылуы қажет. Егер заң шығарушы және атқарушы билік бір адамның немесе бір органдарының иелігіне шоғырланса, онда бостандық болуы мүмкін емес, мұндай жағдайда қоғамда үрей, қорқыныш пайда болады және бүкіл билікті бір өзінің қолына алған монарх немесе сенат тирандық заңдар шығарып, оны тирандық сипатта қолдануы мүмкін</a:t>
            </a:r>
            <a:r>
              <a:rPr lang="ru-RU" sz="1200" b="0" i="0" kern="1200" dirty="0">
                <a:solidFill>
                  <a:schemeClr val="tx1"/>
                </a:solidFill>
                <a:effectLst/>
                <a:latin typeface="+mn-lt"/>
                <a:ea typeface="+mn-ea"/>
                <a:cs typeface="+mn-cs"/>
              </a:rPr>
              <a:t>.</a:t>
            </a:r>
          </a:p>
          <a:p>
            <a:pPr fontAlgn="base"/>
            <a:r>
              <a:rPr lang="kk-KZ" sz="1200" b="0" i="0" kern="1200" noProof="0" dirty="0">
                <a:solidFill>
                  <a:schemeClr val="tx1"/>
                </a:solidFill>
                <a:effectLst/>
                <a:latin typeface="+mn-lt"/>
                <a:ea typeface="+mn-ea"/>
                <a:cs typeface="+mn-cs"/>
              </a:rPr>
              <a:t>Сонымен қатар, соттық билік заң шығарушы және атқарушы биліктен бөлінбесе, онда бостандық туралы әңгіме қозғау мүмкін емес. Егер сот билігі мен заң шығарушы билік біріксе субъектінің өмірі мен бостандығы ақылға қонымсыз кетуі мүмкін. Ал атқарушы билікпен біріксе сот қатыгездікке бой ұрады», — деген.</a:t>
            </a:r>
          </a:p>
          <a:p>
            <a:endParaRPr lang="kk-KZ" sz="1200" dirty="0"/>
          </a:p>
          <a:p>
            <a:r>
              <a:rPr lang="kk-KZ" sz="1200" dirty="0"/>
              <a:t> Сонымен қатар, Монтескье әр халықтың мінезін, оның заңдарының айырмашылығын, қоғамның дамуын географиялық ортаға (ауа райына, топырағына, жер бедеріне,</a:t>
            </a:r>
            <a:r>
              <a:rPr lang="kk-KZ" sz="1200" baseline="0" dirty="0"/>
              <a:t> көлеміне, т.б.</a:t>
            </a:r>
            <a:r>
              <a:rPr lang="kk-KZ" sz="1200" dirty="0"/>
              <a:t>) байланыстырды.</a:t>
            </a:r>
          </a:p>
          <a:p>
            <a:r>
              <a:rPr lang="kk-KZ" sz="1200" dirty="0"/>
              <a:t>Оның пікірінше бостандық дегеніміз – заң неге ерік берсе, соны істеу. Саяси бостандық экономиканың, өндірістің, сауданың дамуына әсер</a:t>
            </a:r>
            <a:r>
              <a:rPr lang="kk-KZ" sz="1200" baseline="0" dirty="0"/>
              <a:t> етеді. Ол сөз, баспасөз, ұждан бостандығын жақтады. Мемлекет азаматтарды өмірге қажетті қаражаттармен қамтамасыз етуге міндетті.</a:t>
            </a:r>
            <a:endParaRPr lang="kk-KZ" sz="1200" dirty="0"/>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17</a:t>
            </a:fld>
            <a:endParaRPr lang="ru-RU"/>
          </a:p>
        </p:txBody>
      </p:sp>
    </p:spTree>
    <p:extLst>
      <p:ext uri="{BB962C8B-B14F-4D97-AF65-F5344CB8AC3E}">
        <p14:creationId xmlns:p14="http://schemas.microsoft.com/office/powerpoint/2010/main" val="3589768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a:solidFill>
                  <a:schemeClr val="tx1"/>
                </a:solidFill>
                <a:effectLst/>
                <a:latin typeface="+mn-lt"/>
                <a:ea typeface="+mn-ea"/>
                <a:cs typeface="+mn-cs"/>
              </a:rPr>
              <a:t>Демократияны жақтаушы Томас Джефферсон (1743-1826) атына</a:t>
            </a:r>
            <a:r>
              <a:rPr lang="ru-RU" sz="1200" kern="1200" baseline="0" dirty="0">
                <a:solidFill>
                  <a:schemeClr val="tx1"/>
                </a:solidFill>
                <a:effectLst/>
                <a:latin typeface="+mn-lt"/>
                <a:ea typeface="+mn-ea"/>
                <a:cs typeface="+mn-cs"/>
              </a:rPr>
              <a:t> </a:t>
            </a:r>
            <a:r>
              <a:rPr lang="kk-KZ" sz="1200" kern="1200" dirty="0">
                <a:solidFill>
                  <a:schemeClr val="tx1"/>
                </a:solidFill>
                <a:effectLst/>
                <a:latin typeface="+mn-lt"/>
                <a:ea typeface="+mn-ea"/>
                <a:cs typeface="+mn-cs"/>
              </a:rPr>
              <a:t>байланысты. Ол сол кездегі ұлы революциялық құжат – АҚШ «Тəуелсіздік Декларациясын» жазды. Мемлекеттік өкіметін құрып, оны бақылау құқынан еш адам шектеуге болмайды. Егер өкімет халық құқығын қорласа ондай үкіметті ауыстырып, өзінің қалауына сай өзгертуге болады. Мұнда Джефферсон рақымсыз билеушілерге қарсы шығып барлық адамдарды тең көрді.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Тəуелсіздік үшін күрес кезіңде өзінің батыл идеяларымен Томас Пейн (1737-1809) көзге түсті.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b="0" dirty="0"/>
              <a:t>Ол «Әр халық өзіне ұнайтын үкіметті өзі ұйымдастыруға толық құқылы» деп санады.</a:t>
            </a:r>
            <a:endParaRPr lang="ru-RU" b="0" dirty="0"/>
          </a:p>
          <a:p>
            <a:r>
              <a:rPr lang="kk-KZ" sz="1200" kern="1200" dirty="0">
                <a:solidFill>
                  <a:schemeClr val="tx1"/>
                </a:solidFill>
                <a:effectLst/>
                <a:latin typeface="+mn-lt"/>
                <a:ea typeface="+mn-ea"/>
                <a:cs typeface="+mn-cs"/>
              </a:rPr>
              <a:t>Пейн бірінші болып қоғам мен мемлекетті ажыратты. Мемлекетті қоғам тудырады. Үкімет мақсаты – қауіпсіздік пен бостандықты қамтамасыз ету. Оның саяси мұраты – жалпыға бірдей сайлау құқы, тең өкілдігі бар демократиялық республика.</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Пейн соғысқа қарсы болды. Бейбітшілікті сақтамайтын үкіметті құлату керек. Бірақ ол əділет соғысты, азаттық үшін соғысты қолдады.</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18</a:t>
            </a:fld>
            <a:endParaRPr lang="ru-RU"/>
          </a:p>
        </p:txBody>
      </p:sp>
    </p:spTree>
    <p:extLst>
      <p:ext uri="{BB962C8B-B14F-4D97-AF65-F5344CB8AC3E}">
        <p14:creationId xmlns:p14="http://schemas.microsoft.com/office/powerpoint/2010/main" val="1948875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a:solidFill>
                  <a:schemeClr val="tx1"/>
                </a:solidFill>
                <a:effectLst/>
                <a:latin typeface="+mn-lt"/>
                <a:ea typeface="+mn-ea"/>
                <a:cs typeface="+mn-cs"/>
              </a:rPr>
              <a:t>Қазақ халқы рухани мұрағада саяси ой-пікірлергеде бай. Оның ішінде ең шоқтығы биігі ислам фəлсафасының негізін салушылардың бірі - біздің қандас бабамыз ұлы ойшыл Əл-Фараби.</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Қазақтың бірінші фəлсафашысы, əлеуметтанушысы, математигі, физигі, астрономы, ботанигі, логика жəне тіл маманы, музыка зерттеушісі Əбу Насыр Мухаммед ибн Тархан Əл-Фараби 870-950 жылдары өмір кешті. Ол Арыс өзенінің Сырдарияға құяр жерінде орналасқан Фараб (кейінгі Отырар) қаласында туды. Жасында сонда оқу-тəрбие алып, кейін Бұхара, Александрия, Каир, Дамаск, Бағдат қалаларында тұрып, білімін ұштап, қызмет атқарды. Оны əріптестері көзі тірісінде-ақ «екінші Аристотель» деп атаған болатын. Бабамыз ғылымның сан саласы бойынша 160-тан астам трактаттар жазып, артына мол мұра қалдырды. Саясаттануға байланысты «Рақымды қала тұрғындарының көзқарастары туралы», «Азаматтық саясат», «Бақытқа жету жолдары», «Саясат туралы» деген еңбектері бар.</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Ұлы ойшыл «Рақымды қала тұрғындарының көзқарастары туралы» деген саяси трактатында мемлекетті адамдардың өз қажетін бірлесіп қоғамдық жолмен жақсылап қанағаттандыру үшін жасаған ұйымы деп білді. Оның пайда болуына тіршілік үшін күрес айтарлықтай ықпал етеді. Сондықтан адамдарды бір-біріне көмектестіріп, барлық жұрттың жақсы тұрмысына қам жеп, қамқорлық жасаған мемлекет қана өз міндетін атқара алады.</a:t>
            </a:r>
            <a:r>
              <a:rPr lang="kk-KZ" sz="1200" kern="1200" baseline="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Ұлы дана халықтар достығын насихаттады. «Бақытқа жету жолында барлық халық бір-біріне көмектесетін болса, жер беті түгелімен берекеге толады» деген сөздері тап бүгінгі күнге сəйкес келіп тұрғандай.</a:t>
            </a:r>
            <a:endParaRPr lang="ru-RU" sz="1200" kern="1200" dirty="0">
              <a:solidFill>
                <a:schemeClr val="tx1"/>
              </a:solidFill>
              <a:effectLst/>
              <a:latin typeface="+mn-lt"/>
              <a:ea typeface="+mn-ea"/>
              <a:cs typeface="+mn-cs"/>
            </a:endParaRPr>
          </a:p>
          <a:p>
            <a:endParaRPr lang="kk-KZ" dirty="0"/>
          </a:p>
          <a:p>
            <a:pPr marL="0" marR="0" indent="0" algn="l" defTabSz="914400" rtl="0" eaLnBrk="1" fontAlgn="auto" latinLnBrk="0" hangingPunct="1">
              <a:lnSpc>
                <a:spcPct val="100000"/>
              </a:lnSpc>
              <a:spcBef>
                <a:spcPts val="0"/>
              </a:spcBef>
              <a:spcAft>
                <a:spcPts val="0"/>
              </a:spcAft>
              <a:buClrTx/>
              <a:buSzTx/>
              <a:buFontTx/>
              <a:buNone/>
              <a:tabLst/>
              <a:defRPr/>
            </a:pPr>
            <a:r>
              <a:rPr lang="kk-KZ" sz="1200" kern="1200" dirty="0">
                <a:solidFill>
                  <a:schemeClr val="tx1"/>
                </a:solidFill>
                <a:effectLst/>
                <a:latin typeface="+mn-lt"/>
                <a:ea typeface="+mn-ea"/>
                <a:cs typeface="+mn-cs"/>
              </a:rPr>
              <a:t>Бабамыздың «Ғылымды топтастыру жəне анықтау туралы кітап» деген еңбегін дүниежүзі ғалымдары жоғары бағалады. XI-XII ғасырларда ол көне грек, латын жəне т. б. тілдерге аударылып əлемге баян болды. Батыстың кейінгі зерттеушілері бұл трактатты орта ғасырдағы ғылымның энциклопедиясы деп атады.Əл-Фарабидың бай мұрасы Шығыс халықтарының саяси санасын жетілдіріп, сан ғасырлар бойы ғылымның əр түрлі салаларын дамытуға игі əсерін тигізді.</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20</a:t>
            </a:fld>
            <a:endParaRPr lang="ru-RU"/>
          </a:p>
        </p:txBody>
      </p:sp>
    </p:spTree>
    <p:extLst>
      <p:ext uri="{BB962C8B-B14F-4D97-AF65-F5344CB8AC3E}">
        <p14:creationId xmlns:p14="http://schemas.microsoft.com/office/powerpoint/2010/main" val="38082852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a:solidFill>
                  <a:schemeClr val="tx1"/>
                </a:solidFill>
                <a:effectLst/>
                <a:latin typeface="+mn-lt"/>
                <a:ea typeface="+mn-ea"/>
                <a:cs typeface="+mn-cs"/>
              </a:rPr>
              <a:t>Əл-Фараби басқаруды қайырлы жəне қайырсыз етіп екіге бөледі. Қайырлы, білімді, мəдениетті басқару халықты бақытқа бастайды, олардың іс-əрекетін, ерік-қасиетін осы жолға бағыттайды. Ол үшін басқару заң күшіне, игі тəжірибеге негізделуі тиіс. Ал қайырымсыз, надан басқаруда теріс əрекеттер мен жаман қасиеттер бой алады. Сондықтан ол надан адам басқарған, озбырлыққа сүйенген, қайырымсыз, қатал мемлекеттік тəртіпті өткір сынайды. Ол мінсіз мемлекетті уағыздайды.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Əл-Фараби алғашқылардың бірі болып адамды ардақтап, асқақтатты. Оның айтуында, адам бақытты болуға лайықты, сол бақытын ол табуға тиіс. Оған өзінің іс-əрекетінің, жұмысының, тынымсыз ізденуі мен оқу-үйрену нəтижесінде жетуге болады. Ал адам жақсы да дұрыс басқарылатын қоғамда ғана шын мəнінде бақытты өмір сүре алады деді.</a:t>
            </a:r>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21</a:t>
            </a:fld>
            <a:endParaRPr lang="ru-RU"/>
          </a:p>
        </p:txBody>
      </p:sp>
    </p:spTree>
    <p:extLst>
      <p:ext uri="{BB962C8B-B14F-4D97-AF65-F5344CB8AC3E}">
        <p14:creationId xmlns:p14="http://schemas.microsoft.com/office/powerpoint/2010/main" val="3460890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b="0" i="0" kern="1200" noProof="0" dirty="0">
                <a:solidFill>
                  <a:schemeClr val="tx1"/>
                </a:solidFill>
                <a:effectLst/>
                <a:latin typeface="+mn-lt"/>
                <a:ea typeface="+mn-ea"/>
                <a:cs typeface="+mn-cs"/>
              </a:rPr>
              <a:t>Жүсіп Баласағұн ХІ ғасырдың аса көрнекті ақыны, есімі бүкіл Шығыс елдеріне мәлім болған, данышпан ойшыл, философ, энциклопедист ғалым, белгілі қоғам қайраткері. Ол философия, табиғаттану</a:t>
            </a:r>
            <a:r>
              <a:rPr lang="ru-RU" sz="1200" b="0" i="0" kern="1200" dirty="0">
                <a:solidFill>
                  <a:schemeClr val="tx1"/>
                </a:solidFill>
                <a:effectLst/>
                <a:latin typeface="+mn-lt"/>
                <a:ea typeface="+mn-ea"/>
                <a:cs typeface="+mn-cs"/>
              </a:rPr>
              <a:t>, математика, </a:t>
            </a:r>
            <a:r>
              <a:rPr lang="kk-KZ" sz="1200" b="0" i="0" kern="1200" noProof="0" dirty="0">
                <a:solidFill>
                  <a:schemeClr val="tx1"/>
                </a:solidFill>
                <a:effectLst/>
                <a:latin typeface="+mn-lt"/>
                <a:ea typeface="+mn-ea"/>
                <a:cs typeface="+mn-cs"/>
              </a:rPr>
              <a:t>астрономия, тарих, араб-парсы, тіл білімі сынды ғылым салаларын жетік меңгерген ғұлама. Оның есімін әлемге танытқан «Құтадғу білік» кітабы сол замандағы ресми әде­биет тілі болып саналған араб тілінде емес, түркі халықтарының тілінде жазылған алғашқы энцик­ло­педиялық еңбегі еді.</a:t>
            </a:r>
          </a:p>
          <a:p>
            <a:endParaRPr lang="kk-KZ" sz="1200" b="0" i="0" kern="1200" dirty="0">
              <a:solidFill>
                <a:schemeClr val="tx1"/>
              </a:solidFill>
              <a:effectLst/>
              <a:latin typeface="+mn-lt"/>
              <a:ea typeface="+mn-ea"/>
              <a:cs typeface="+mn-cs"/>
            </a:endParaRPr>
          </a:p>
          <a:p>
            <a:r>
              <a:rPr lang="kk-KZ" sz="1200" b="0" i="0" kern="1200" noProof="0" dirty="0">
                <a:solidFill>
                  <a:schemeClr val="tx1"/>
                </a:solidFill>
                <a:effectLst/>
                <a:latin typeface="+mn-lt"/>
                <a:ea typeface="+mn-ea"/>
                <a:cs typeface="+mn-cs"/>
              </a:rPr>
              <a:t>Жүсіп Баласағұн «Құтадғу білік» поэмасында – мемлекетті басқару әдістерін, адамгершілік принциптерін, қоғамдық-саяси мәні бар түрлі ережелер мен заңдарды, әдет-ғұрыптар, әлеуметтік-экономикалық, мәдениет, т.б. мәселелер туралы жазғаны белгілі. </a:t>
            </a:r>
          </a:p>
          <a:p>
            <a:endParaRPr lang="kk-KZ" sz="1200" b="0" i="0" kern="1200" noProof="0" dirty="0">
              <a:solidFill>
                <a:schemeClr val="tx1"/>
              </a:solidFill>
              <a:effectLst/>
              <a:latin typeface="+mn-lt"/>
              <a:ea typeface="+mn-ea"/>
              <a:cs typeface="+mn-cs"/>
            </a:endParaRPr>
          </a:p>
          <a:p>
            <a:r>
              <a:rPr lang="ru-RU" sz="1200" b="0" i="0" kern="1200" dirty="0">
                <a:solidFill>
                  <a:schemeClr val="tx1"/>
                </a:solidFill>
                <a:effectLst/>
                <a:latin typeface="+mn-lt"/>
                <a:ea typeface="+mn-ea"/>
                <a:cs typeface="+mn-cs"/>
              </a:rPr>
              <a:t>«</a:t>
            </a:r>
            <a:r>
              <a:rPr lang="kk-KZ" sz="1200" b="0" i="0" kern="1200" noProof="0" dirty="0">
                <a:solidFill>
                  <a:schemeClr val="tx1"/>
                </a:solidFill>
                <a:effectLst/>
                <a:latin typeface="+mn-lt"/>
                <a:ea typeface="+mn-ea"/>
                <a:cs typeface="+mn-cs"/>
              </a:rPr>
              <a:t>Құтты білік» поэмасының басты идеясы төрт принципке негізделіп жазылған. Біріншісі, мемлекетті дұрыс басқару үшін қара қылды қақ жаратындай әділ заңның болуы, екіншісі, бақ-дәулет, яғни елге құт қонсын деген тілек, үшіншісі, ақыл-парасат, төртіншісі, қанағат-ынсап мәселесі. </a:t>
            </a:r>
          </a:p>
          <a:p>
            <a:endParaRPr lang="kk-KZ" sz="1200" b="0" i="0" kern="1200" noProof="0" dirty="0">
              <a:solidFill>
                <a:schemeClr val="tx1"/>
              </a:solidFill>
              <a:effectLst/>
              <a:latin typeface="+mn-lt"/>
              <a:ea typeface="+mn-ea"/>
              <a:cs typeface="+mn-cs"/>
            </a:endParaRPr>
          </a:p>
          <a:p>
            <a:r>
              <a:rPr lang="kk-KZ" sz="1200" b="0" i="0" kern="1200" noProof="0" dirty="0">
                <a:solidFill>
                  <a:schemeClr val="tx1"/>
                </a:solidFill>
                <a:effectLst/>
                <a:latin typeface="+mn-lt"/>
                <a:ea typeface="+mn-ea"/>
                <a:cs typeface="+mn-cs"/>
              </a:rPr>
              <a:t>Әділеттілік</a:t>
            </a:r>
            <a:r>
              <a:rPr lang="kk-KZ" sz="1200" b="0" i="0" kern="1200" baseline="0" noProof="0" dirty="0">
                <a:solidFill>
                  <a:schemeClr val="tx1"/>
                </a:solidFill>
                <a:effectLst/>
                <a:latin typeface="+mn-lt"/>
                <a:ea typeface="+mn-ea"/>
                <a:cs typeface="+mn-cs"/>
              </a:rPr>
              <a:t> -</a:t>
            </a:r>
            <a:r>
              <a:rPr lang="kk-KZ" sz="1200" b="0" i="0" kern="1200" noProof="0" dirty="0">
                <a:solidFill>
                  <a:schemeClr val="tx1"/>
                </a:solidFill>
                <a:effectLst/>
                <a:latin typeface="+mn-lt"/>
                <a:ea typeface="+mn-ea"/>
                <a:cs typeface="+mn-cs"/>
              </a:rPr>
              <a:t> ана сүтімен сүйекке сіңетін қабілет. Ал ақыл да, дәулет те, қана­ғатшылдық сезім де жүре бітер қасиеттер. Оның үстіне, тұрақтылықпен ерекшеленбейді. Дәулет баянсыз, тұрақсыз, түлеп, жаңғырып тұрады. Ақыл адалға да, арамға да бітеді, қанағат сараңдықпен де шектесуі мүмкін. Олардың әрқайсысы жеке алып қарағанда дүниеге тұтқа бола алмайды, адамды бақытқа жетектей алмайды. Төртеуі бірлікке жеткен жағдайда ғана халық бақытқа кенеледі. Бектің бақыты халықтың бақыттылығында. Бақыт жеке басқа тән ұғым емес. Ол – халықтық сипаттағы ұғым. Өз халқын бақытқа жеткізген билеуші ғана бақытты болмақ. «Құтты біліктің» мазмұны осы.</a:t>
            </a:r>
          </a:p>
          <a:p>
            <a:endParaRPr lang="kk-KZ" sz="1200" b="0" i="0" kern="1200" noProof="0" dirty="0">
              <a:solidFill>
                <a:schemeClr val="tx1"/>
              </a:solidFill>
              <a:effectLst/>
              <a:latin typeface="+mn-lt"/>
              <a:ea typeface="+mn-ea"/>
              <a:cs typeface="+mn-cs"/>
            </a:endParaRPr>
          </a:p>
          <a:p>
            <a:r>
              <a:rPr lang="kk-KZ" sz="1200" b="0" i="0" kern="1200" noProof="0" dirty="0">
                <a:solidFill>
                  <a:schemeClr val="tx1"/>
                </a:solidFill>
                <a:effectLst/>
                <a:latin typeface="+mn-lt"/>
                <a:ea typeface="+mn-ea"/>
                <a:cs typeface="+mn-cs"/>
              </a:rPr>
              <a:t>Бек адамдардың үш түрін қоштап</a:t>
            </a:r>
            <a:r>
              <a:rPr lang="ru-RU" sz="1200" b="0" i="0" kern="1200" dirty="0">
                <a:solidFill>
                  <a:schemeClr val="tx1"/>
                </a:solidFill>
                <a:effectLst/>
                <a:latin typeface="+mn-lt"/>
                <a:ea typeface="+mn-ea"/>
                <a:cs typeface="+mn-cs"/>
              </a:rPr>
              <a:t>, </a:t>
            </a:r>
            <a:r>
              <a:rPr lang="kk-KZ" sz="1200" b="0" i="0" kern="1200" noProof="0" dirty="0">
                <a:solidFill>
                  <a:schemeClr val="tx1"/>
                </a:solidFill>
                <a:effectLst/>
                <a:latin typeface="+mn-lt"/>
                <a:ea typeface="+mn-ea"/>
                <a:cs typeface="+mn-cs"/>
              </a:rPr>
              <a:t>қолпаштап отыруы тиіс. Олар – алып, жүрегі құрыш, ер кісілер, екіншісі – елші, ғалым, даналар, үшіншісі – хатшы. Ізгілік ісі – ақылдылықтың көрінісі. Ақыл ненің жақсы, ненің жаман екенін анықтай алады. Дастанда парасаттылық, ақыл, білім жайлы ойлар өте көп кездесіп</a:t>
            </a:r>
            <a:r>
              <a:rPr lang="ru-RU" sz="1200" b="0" i="0" kern="1200" dirty="0">
                <a:solidFill>
                  <a:schemeClr val="tx1"/>
                </a:solidFill>
                <a:effectLst/>
                <a:latin typeface="+mn-lt"/>
                <a:ea typeface="+mn-ea"/>
                <a:cs typeface="+mn-cs"/>
              </a:rPr>
              <a:t>, </a:t>
            </a:r>
            <a:r>
              <a:rPr lang="kk-KZ" sz="1200" b="0" i="0" kern="1200" noProof="0" dirty="0">
                <a:solidFill>
                  <a:schemeClr val="tx1"/>
                </a:solidFill>
                <a:effectLst/>
                <a:latin typeface="+mn-lt"/>
                <a:ea typeface="+mn-ea"/>
                <a:cs typeface="+mn-cs"/>
              </a:rPr>
              <a:t>асқан шеберлі­к­­пен айтылады.</a:t>
            </a:r>
            <a:endParaRPr lang="kk-KZ" noProof="0" dirty="0"/>
          </a:p>
        </p:txBody>
      </p:sp>
      <p:sp>
        <p:nvSpPr>
          <p:cNvPr id="4" name="Номер слайда 3"/>
          <p:cNvSpPr>
            <a:spLocks noGrp="1"/>
          </p:cNvSpPr>
          <p:nvPr>
            <p:ph type="sldNum" sz="quarter" idx="10"/>
          </p:nvPr>
        </p:nvSpPr>
        <p:spPr/>
        <p:txBody>
          <a:bodyPr/>
          <a:lstStyle/>
          <a:p>
            <a:fld id="{D74341FE-AE5C-47F1-8FD8-47C4A673A802}" type="slidenum">
              <a:rPr lang="ru-RU" smtClean="0"/>
              <a:t>22</a:t>
            </a:fld>
            <a:endParaRPr lang="ru-RU"/>
          </a:p>
        </p:txBody>
      </p:sp>
    </p:spTree>
    <p:extLst>
      <p:ext uri="{BB962C8B-B14F-4D97-AF65-F5344CB8AC3E}">
        <p14:creationId xmlns:p14="http://schemas.microsoft.com/office/powerpoint/2010/main" val="29266434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200" b="0" i="0" kern="1200" noProof="0" dirty="0">
                <a:solidFill>
                  <a:schemeClr val="tx1"/>
                </a:solidFill>
                <a:effectLst/>
                <a:latin typeface="+mn-lt"/>
                <a:ea typeface="+mn-ea"/>
                <a:cs typeface="+mn-cs"/>
              </a:rPr>
              <a:t>«Құтты білік» мән-мазмұны жағынан таң­дандыратын, толғандыратын, даналыққа құштар­лықты арттыратын трактаттар жиынтығы; адамгершілік, адалдық, қайырымдылық хақындағы ізгі мұраттар сабақтастығы; халықтың құты, ырысы болған ілім. Әдеп ілімі мен дүниетанымдық бағдары негізгі үш факторға - ірі тұлғалардың өмірлік тәжірибесі мен қоғамдық пікірге, кең ортадағы сауатты ақсүйектердің әлеуметтік әлеуеті мен ойшылдардың рухани мұрасына, биліктің түрлеріне және адамдардың өзара ықпалына деген өзінің ішкі тоқтамы мен сеніміне негізделген. Тұрмыс-тіршілігін ірі талаптар деңгейіне көтерген еңбек.</a:t>
            </a:r>
            <a:br>
              <a:rPr lang="kk-KZ" sz="1200" b="0" i="0" kern="1200" noProof="0" dirty="0">
                <a:solidFill>
                  <a:schemeClr val="tx1"/>
                </a:solidFill>
                <a:effectLst/>
                <a:latin typeface="+mn-lt"/>
                <a:ea typeface="+mn-ea"/>
                <a:cs typeface="+mn-cs"/>
              </a:rPr>
            </a:br>
            <a:endParaRPr lang="kk-KZ" noProof="0" dirty="0"/>
          </a:p>
        </p:txBody>
      </p:sp>
      <p:sp>
        <p:nvSpPr>
          <p:cNvPr id="4" name="Номер слайда 3"/>
          <p:cNvSpPr>
            <a:spLocks noGrp="1"/>
          </p:cNvSpPr>
          <p:nvPr>
            <p:ph type="sldNum" sz="quarter" idx="10"/>
          </p:nvPr>
        </p:nvSpPr>
        <p:spPr/>
        <p:txBody>
          <a:bodyPr/>
          <a:lstStyle/>
          <a:p>
            <a:fld id="{D74341FE-AE5C-47F1-8FD8-47C4A673A802}" type="slidenum">
              <a:rPr lang="ru-RU" smtClean="0"/>
              <a:t>23</a:t>
            </a:fld>
            <a:endParaRPr lang="ru-RU"/>
          </a:p>
        </p:txBody>
      </p:sp>
    </p:spTree>
    <p:extLst>
      <p:ext uri="{BB962C8B-B14F-4D97-AF65-F5344CB8AC3E}">
        <p14:creationId xmlns:p14="http://schemas.microsoft.com/office/powerpoint/2010/main" val="16091874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eaLnBrk="0" hangingPunct="0"/>
            <a:r>
              <a:rPr lang="en-US" sz="1200" i="1" kern="1200" dirty="0">
                <a:solidFill>
                  <a:srgbClr val="002060"/>
                </a:solidFill>
                <a:latin typeface="+mn-lt"/>
                <a:ea typeface="+mn-ea"/>
                <a:cs typeface="+mn-cs"/>
              </a:rPr>
              <a:t>https://www.youtube.com/watch?v=D5WO_jONqKQ</a:t>
            </a:r>
            <a:endParaRPr lang="kk-KZ" sz="1200" i="1" kern="1200" dirty="0">
              <a:solidFill>
                <a:srgbClr val="002060"/>
              </a:solidFill>
              <a:latin typeface="+mn-lt"/>
              <a:ea typeface="+mn-ea"/>
              <a:cs typeface="+mn-cs"/>
            </a:endParaRPr>
          </a:p>
          <a:p>
            <a:pPr algn="just" eaLnBrk="0" hangingPunct="0"/>
            <a:endParaRPr lang="kk-KZ" sz="1200" i="1" kern="1200" dirty="0">
              <a:solidFill>
                <a:srgbClr val="002060"/>
              </a:solidFill>
              <a:latin typeface="+mn-lt"/>
              <a:ea typeface="+mn-ea"/>
              <a:cs typeface="+mn-cs"/>
            </a:endParaRPr>
          </a:p>
          <a:p>
            <a:r>
              <a:rPr lang="kk-KZ" sz="1200" kern="1200" dirty="0">
                <a:solidFill>
                  <a:schemeClr val="tx1"/>
                </a:solidFill>
                <a:effectLst/>
                <a:latin typeface="+mn-lt"/>
                <a:ea typeface="+mn-ea"/>
                <a:cs typeface="+mn-cs"/>
              </a:rPr>
              <a:t>Қазақ халқы ірі ойшылдарының біріне Қожа Ахмет Йассауи (1093-1157) жатады. Оның басты шығармасы «Диуани Хикмет». Ол еңбегінде əділдікті, имандылықты, шыншылдықты, мейірімділікті жырлайды.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«Ғаріп пақыр, жетімдердің көңілін көтер, Қамқоршы бол, жаныңды да пида етер», - деп қара халықтың қамқоршысы болуға, адамгершілікке шақырады.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«Көңіл бөлмей дүниеге адамдықтан кешіңдер, Халықты сүйген адал құлдар халайықпен бір болар», - деп адал басшы халқымен бір болып, соның тілегін тілеу керектігін баса айтады.</a:t>
            </a:r>
          </a:p>
          <a:p>
            <a:r>
              <a:rPr lang="kk-KZ" sz="1200" i="0" kern="1200" dirty="0">
                <a:solidFill>
                  <a:schemeClr val="tx1"/>
                </a:solidFill>
                <a:effectLst/>
                <a:latin typeface="+mn-lt"/>
                <a:ea typeface="+mn-ea"/>
                <a:cs typeface="+mn-cs"/>
              </a:rPr>
              <a:t>«Ей,</a:t>
            </a:r>
            <a:r>
              <a:rPr lang="kk-KZ" sz="1200" i="0" kern="1200" baseline="0" dirty="0">
                <a:solidFill>
                  <a:schemeClr val="tx1"/>
                </a:solidFill>
                <a:effectLst/>
                <a:latin typeface="+mn-lt"/>
                <a:ea typeface="+mn-ea"/>
                <a:cs typeface="+mn-cs"/>
              </a:rPr>
              <a:t> мұсылман, тағат қылсаң, танбағын, Ғазиз жаның – аманаты Алланың. Харамдықпен, ұқ, жиған мал – жалғаның, Қарыш атты жылан қылар малыңды</a:t>
            </a:r>
            <a:r>
              <a:rPr lang="kk-KZ" sz="1200" i="0" kern="1200" dirty="0">
                <a:solidFill>
                  <a:schemeClr val="tx1"/>
                </a:solidFill>
                <a:effectLst/>
                <a:latin typeface="+mn-lt"/>
                <a:ea typeface="+mn-ea"/>
                <a:cs typeface="+mn-cs"/>
              </a:rPr>
              <a:t>» деп дүниеқорлық, байлық соңына түспеуді, арамдықпен мал жинамауды уағыздайды, парақор әкімдердің о дүниеде тартар жазасын етеріне салады.</a:t>
            </a:r>
            <a:endParaRPr lang="kk-KZ" sz="1200" i="0" kern="1200" dirty="0">
              <a:solidFill>
                <a:srgbClr val="002060"/>
              </a:solidFill>
              <a:latin typeface="+mn-lt"/>
              <a:ea typeface="+mn-ea"/>
              <a:cs typeface="+mn-cs"/>
            </a:endParaRPr>
          </a:p>
        </p:txBody>
      </p:sp>
      <p:sp>
        <p:nvSpPr>
          <p:cNvPr id="4" name="Номер слайда 3"/>
          <p:cNvSpPr>
            <a:spLocks noGrp="1"/>
          </p:cNvSpPr>
          <p:nvPr>
            <p:ph type="sldNum" sz="quarter" idx="10"/>
          </p:nvPr>
        </p:nvSpPr>
        <p:spPr/>
        <p:txBody>
          <a:bodyPr/>
          <a:lstStyle/>
          <a:p>
            <a:fld id="{D74341FE-AE5C-47F1-8FD8-47C4A673A802}" type="slidenum">
              <a:rPr lang="ru-RU" smtClean="0"/>
              <a:t>24</a:t>
            </a:fld>
            <a:endParaRPr lang="ru-RU"/>
          </a:p>
        </p:txBody>
      </p:sp>
    </p:spTree>
    <p:extLst>
      <p:ext uri="{BB962C8B-B14F-4D97-AF65-F5344CB8AC3E}">
        <p14:creationId xmlns:p14="http://schemas.microsoft.com/office/powerpoint/2010/main" val="42341361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a:solidFill>
                  <a:schemeClr val="tx1"/>
                </a:solidFill>
                <a:effectLst/>
                <a:latin typeface="+mn-lt"/>
                <a:ea typeface="+mn-ea"/>
                <a:cs typeface="+mn-cs"/>
              </a:rPr>
              <a:t>XIX ғасырдың екінші жартысында қазақ даласында саяси идеология ретінде ағартушылық кең өріс алды. </a:t>
            </a:r>
          </a:p>
          <a:p>
            <a:r>
              <a:rPr lang="kk-KZ" sz="1200" kern="1200" dirty="0">
                <a:solidFill>
                  <a:schemeClr val="tx1"/>
                </a:solidFill>
                <a:effectLst/>
                <a:latin typeface="+mn-lt"/>
                <a:ea typeface="+mn-ea"/>
                <a:cs typeface="+mn-cs"/>
              </a:rPr>
              <a:t>Шоқан Азия мен Қазақстан жағдайында халықты аяусыз қанап, соның нəтижесінде билеп-төстеушілердің орынсыз баюына жол ашатын нəрсе — олардын колындағы шексіз билік деп ұқты. Сондықтан халықты қанаудан құтқару үшін бай-манаптардың билігін жою немесе тым болмаса олардың, саяси үстемдігін шектеп, бұқара халықтың демократиялық құқығы мен бостандығын кеңейтпек болды. Жалпы, ол билікті халықтың еркімен шектеуді дұрыс деп санады.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Ғалым сол кездегі қазақ еліндегі тəртіпті өзгертпек болып, қоғамдық кұрылысты жаңартудың жолдарын іздеді. Бұл ретте ол революциялық емес, реформалық жолды қалады. Ал реформа жасау үшін халықтың талап-тілегін, мақсат-мүддесін, ұлттық мінез-құлқын жете зерттеу керек. Сонда ғана реформа тиімді болады деді.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Шоқан қоғамның прогресті түрде алға дамуы материалдық əл-ауқаттығын жетілдіруге байланысты екенін терең түсінді. Сондықтан ол экономикалық, əлеуметтік, саяси реформаларға үлкен мəн берді. «Сот реформасы жайында хат» деген еңбегінде ол: «Біздің заманымызда халыққа етене жақын, ең маңызды, соның мұқтажына тікелей қатысты реформа - экономикалық жəне əлеуметтік реформа. Ал саяси реформалар экономикалық істерді жүзеге асыратын құрал ретінде көрінбек, өйткені əрбір жеке адам жəне бүкіл адам баласы қауымдасып өзінің түпкі мақсаты материалдық əл-ауқатын жақсартуға тырысады. Прогресс дегеніміз де осыған сай келеді» дейді Ш. Уəлиханов.</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Шоқан сол кездегі патриархтық-феодалдық қазақ қоғамын екі топқа: бір жағынан, сұлтандар мен билер, байлар мен қожалар болып, қазақ қоғамының мəртебелі тобына, екінші жағынан, «дала пролетариаты» деп атап, кедейлер тобына бөлді. Бұл топтардың мүдделері бір-біріне мүлдем қайшы деп білді.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Уəлиханов қазақ жеріне өктемдік пен заңсыздық əкелген патшалық отаршыл үкіметті батыл сынады. Қазақ халқының қараңғылығын пайдаланып «ашықтан-ашық аямай сорады» деп, халқын тонап жатқан патша шенеуніктері туралы ашына жазды.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Шоқан адамдардың адамгершілік қасиеттерін дамыту үшін олар еркін болуы шарт деді. Ол еркіндікті де дұрыс пайдалана білу керек. Ол үшін халықтың сауаты жоғары болуы тиіс деп тұжырымдады.</a:t>
            </a:r>
            <a:endParaRPr lang="ru-RU" sz="1200" kern="1200" dirty="0">
              <a:solidFill>
                <a:schemeClr val="tx1"/>
              </a:solidFill>
              <a:effectLst/>
              <a:latin typeface="+mn-lt"/>
              <a:ea typeface="+mn-ea"/>
              <a:cs typeface="+mn-cs"/>
            </a:endParaRPr>
          </a:p>
          <a:p>
            <a:endParaRPr lang="kk-KZ"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D74341FE-AE5C-47F1-8FD8-47C4A673A802}" type="slidenum">
              <a:rPr lang="ru-RU" smtClean="0"/>
              <a:t>26</a:t>
            </a:fld>
            <a:endParaRPr lang="ru-RU"/>
          </a:p>
        </p:txBody>
      </p:sp>
    </p:spTree>
    <p:extLst>
      <p:ext uri="{BB962C8B-B14F-4D97-AF65-F5344CB8AC3E}">
        <p14:creationId xmlns:p14="http://schemas.microsoft.com/office/powerpoint/2010/main" val="1001189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https://abai.kz/post/42988</a:t>
            </a:r>
            <a:endParaRPr lang="kk-KZ" sz="1200" kern="1200" dirty="0">
              <a:solidFill>
                <a:schemeClr val="tx1"/>
              </a:solidFill>
              <a:effectLst/>
              <a:latin typeface="+mn-lt"/>
              <a:ea typeface="+mn-ea"/>
              <a:cs typeface="+mn-cs"/>
            </a:endParaRPr>
          </a:p>
          <a:p>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Абай қазақ даласында барлық жақсылықтың, жаңалыктың жаршысы болды. Ол адамды «ақыл, білім, ерік» жоғары дəрежеге көтеріп, асқақтататындай қоғамның прогрестік дамуын аңсады. Игілікті, парасатты қоғам орнату Абай еңбектерінің басты бағытының бірі болды. Сондыктан ол барлық, адамдарды өзінді өмірде қалай ұстаудың, игілікке, ақылға сыйымды іс істедім бе деп күніне немесе аптасына, тым болмаса, айына бір рет өз-өзіне есеп беруге шақырды.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Абай патша өкіметінің сойылын соғып, байлардың мүддесін қорғайтын қарапайым халықты езуші старшина, би, болыс жəне т.б. атқамінерлер сияқты əлеуметтік топтың қоғам дамуына кедергі келтіріп отырғандығын жақсы түсіне білді. Сондықтан ол ел басқару жүйесіне жаңа заң, ережелер енгізуді армандап, сол жолда жүзден аса бабы бар ереже жасаған.</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Ақын өзгерістің негізгі күші ағартушылық деп ұқты, «Өсек, өтірік, мақтаншақ, еріншек, бекер мал шашпақ» сияқты кемшіліктерді көрсету арқылы халықты түзетуге тырысты. Ол үшін «Талап, еңбек, терең ой, қанағат, рақым ойлап қой» деп ақыл берді. Əсіресе, жастарға үлкен үміт артты. Адамның адамгершілік қасиетін арттыруға жұмылдырды. «Бірің қазақ, бірің дос, көрмесең істің бəрі бос», - деп, ұлттық бүтіндік, ішкі татулык, ынтымақтастыққа шақырды. Өз халқымыздың мүддесі үшін күресте достық, татуластық, бірлік керектігіне назар аударды.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Сол кездегі тарихи жағдайда өмір сүрген қазақ халқына бұдан əрі бұрынғыша тіршілік етуге болмайтынын ескерте келіп, заман талабына сай еңбек етіп, кəсіпті, сауданы меңгеруге кеңес берген - Абай. Демек, қазақ қауымына əлеуметтік реформаны да, экономикалық реформаны да бірінші ұсынған - ұлы Абай. Яғни, данышпан ақынымыздың айтқан өсиеттері, ақыл-кеңестері осы күнге дейін өз мағынасын жойған жоқ.</a:t>
            </a:r>
            <a:endParaRPr lang="ru-RU" sz="1200" kern="1200" dirty="0">
              <a:solidFill>
                <a:schemeClr val="tx1"/>
              </a:solidFill>
              <a:effectLst/>
              <a:latin typeface="+mn-lt"/>
              <a:ea typeface="+mn-ea"/>
              <a:cs typeface="+mn-cs"/>
            </a:endParaRPr>
          </a:p>
          <a:p>
            <a:endParaRPr lang="ru-RU" sz="1200" kern="1200" dirty="0">
              <a:solidFill>
                <a:schemeClr val="tx1"/>
              </a:solidFill>
              <a:effectLst/>
              <a:latin typeface="+mn-lt"/>
              <a:ea typeface="+mn-ea"/>
              <a:cs typeface="+mn-cs"/>
            </a:endParaRPr>
          </a:p>
          <a:p>
            <a:endParaRPr lang="ru-RU" dirty="0"/>
          </a:p>
          <a:p>
            <a:endParaRPr lang="ru-RU" dirty="0"/>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27</a:t>
            </a:fld>
            <a:endParaRPr lang="ru-RU"/>
          </a:p>
        </p:txBody>
      </p:sp>
    </p:spTree>
    <p:extLst>
      <p:ext uri="{BB962C8B-B14F-4D97-AF65-F5344CB8AC3E}">
        <p14:creationId xmlns:p14="http://schemas.microsoft.com/office/powerpoint/2010/main" val="23365523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200" i="0" kern="1200" dirty="0">
                <a:solidFill>
                  <a:schemeClr val="tx1"/>
                </a:solidFill>
                <a:effectLst/>
                <a:latin typeface="+mn-lt"/>
                <a:ea typeface="+mn-ea"/>
                <a:cs typeface="+mn-cs"/>
              </a:rPr>
              <a:t>Ыбырай</a:t>
            </a:r>
            <a:r>
              <a:rPr lang="kk-KZ" sz="1200" i="0" kern="1200" dirty="0">
                <a:solidFill>
                  <a:srgbClr val="002060"/>
                </a:solidFill>
                <a:latin typeface="+mn-lt"/>
                <a:ea typeface="+mn-ea"/>
                <a:cs typeface="+mn-cs"/>
              </a:rPr>
              <a:t>«Тек білім, ағартушылық қана бұқара халықты билеп-төстеушілердің қысым-қыспағынан құтқара алады» деп санады.</a:t>
            </a:r>
          </a:p>
          <a:p>
            <a:r>
              <a:rPr lang="kk-KZ" sz="1200" kern="1200" dirty="0">
                <a:solidFill>
                  <a:schemeClr val="tx1"/>
                </a:solidFill>
                <a:effectLst/>
                <a:latin typeface="+mn-lt"/>
                <a:ea typeface="+mn-ea"/>
                <a:cs typeface="+mn-cs"/>
              </a:rPr>
              <a:t> «Қазақ даласындағы жұт жөнінде» деген еңбегінде халқының болашағы отырықшылыққа көшу жəне егін шаруашылығымен айналысуда деп атап көрсетті. Бірақ оны өз еркімен, ықтиярымен біртіндеп істеуге тиіс. Сондықтан көшпелі қазақтарды күшпен отырықшылыққа айналдыруға болмайды деп, қарсы шықты.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ЬІ. Алтынсарин адамдарды іс-əрекетке ынталандырып, жұмылдыратын негізгі себеп - өмірлік қажеттіктер, атап айтқанда, өмір сүру, білім алу, мəдениетке ұмтылу жəне т.б. қажеттіліктер деп есептеді. Сондықтан да адамдар оларға талпынады. Бұл ұмтылыстан келіп, билеудің ескі түрлерін өзгерту қажеттілігі пайда болады деді.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Ыбырай қазақ қыздарын оқытуға ерекше көңіл бөлді. Сондықтан ол 1887 ж. Ырғызда 20 орындық интернат жəне қазақ қыздарына арнайы мектеп ашты. Ұлы ұстаздың қажырлы еңбегінің арқасында XIX ғасырдың 70 - 80 жылдарында қазақ даласында көптеген мектеп ашылды. Ол мектептердің, мақсаты қазақ жастарын жоғары адамгершілік рухында тəрбиелеу деп ұқты.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r>
            <a:br>
              <a:rPr lang="kk-KZ" sz="1200" kern="1200" dirty="0">
                <a:solidFill>
                  <a:schemeClr val="tx1"/>
                </a:solidFill>
                <a:effectLst/>
                <a:latin typeface="+mn-lt"/>
                <a:ea typeface="+mn-ea"/>
                <a:cs typeface="+mn-cs"/>
              </a:rPr>
            </a:br>
            <a:r>
              <a:rPr lang="kk-KZ" sz="1200" kern="1200" dirty="0">
                <a:solidFill>
                  <a:schemeClr val="tx1"/>
                </a:solidFill>
                <a:effectLst/>
                <a:latin typeface="+mn-lt"/>
                <a:ea typeface="+mn-ea"/>
                <a:cs typeface="+mn-cs"/>
              </a:rPr>
              <a:t> </a:t>
            </a:r>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28</a:t>
            </a:fld>
            <a:endParaRPr lang="ru-RU"/>
          </a:p>
        </p:txBody>
      </p:sp>
    </p:spTree>
    <p:extLst>
      <p:ext uri="{BB962C8B-B14F-4D97-AF65-F5344CB8AC3E}">
        <p14:creationId xmlns:p14="http://schemas.microsoft.com/office/powerpoint/2010/main" val="34130586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6024" y="44624"/>
            <a:ext cx="8820472" cy="1440160"/>
          </a:xfrm>
        </p:spPr>
        <p:txBody>
          <a:bodyPr/>
          <a:lstStyle>
            <a:lvl1pPr>
              <a:defRPr b="1">
                <a:solidFill>
                  <a:schemeClr val="accent1">
                    <a:lumMod val="20000"/>
                    <a:lumOff val="80000"/>
                  </a:schemeClr>
                </a:solidFill>
                <a:effectLst>
                  <a:outerShdw blurRad="38100" dist="38100" dir="2700000" algn="tl">
                    <a:srgbClr val="000000">
                      <a:alpha val="43137"/>
                    </a:srgbClr>
                  </a:outerShdw>
                </a:effectLst>
              </a:defRPr>
            </a:lvl1pPr>
          </a:lstStyle>
          <a:p>
            <a:r>
              <a:rPr lang="ru-RU" dirty="0"/>
              <a:t>Образец</a:t>
            </a:r>
            <a:r>
              <a:rPr lang="en-US" dirty="0"/>
              <a:t> </a:t>
            </a:r>
            <a:r>
              <a:rPr lang="ru-RU" dirty="0"/>
              <a:t>заголовка</a:t>
            </a:r>
          </a:p>
        </p:txBody>
      </p:sp>
      <p:sp>
        <p:nvSpPr>
          <p:cNvPr id="4" name="Дата 3"/>
          <p:cNvSpPr>
            <a:spLocks noGrp="1"/>
          </p:cNvSpPr>
          <p:nvPr>
            <p:ph type="dt" sz="half" idx="10"/>
          </p:nvPr>
        </p:nvSpPr>
        <p:spPr/>
        <p:txBody>
          <a:bodyPr/>
          <a:lstStyle>
            <a:lvl1pPr>
              <a:defRPr>
                <a:solidFill>
                  <a:schemeClr val="accent1">
                    <a:lumMod val="75000"/>
                  </a:schemeClr>
                </a:solidFill>
              </a:defRPr>
            </a:lvl1pPr>
          </a:lstStyle>
          <a:p>
            <a:fld id="{A5E48A96-E1BB-4C8F-80B2-32A47A48A9D5}" type="datetimeFigureOut">
              <a:rPr lang="ru-RU" smtClean="0"/>
              <a:pPr/>
              <a:t>16.01.2024</a:t>
            </a:fld>
            <a:endParaRPr lang="ru-RU"/>
          </a:p>
        </p:txBody>
      </p:sp>
      <p:sp>
        <p:nvSpPr>
          <p:cNvPr id="5" name="Нижний колонтитул 4"/>
          <p:cNvSpPr>
            <a:spLocks noGrp="1"/>
          </p:cNvSpPr>
          <p:nvPr>
            <p:ph type="ftr" sz="quarter" idx="11"/>
          </p:nvPr>
        </p:nvSpPr>
        <p:spPr/>
        <p:txBody>
          <a:bodyPr/>
          <a:lstStyle>
            <a:lvl1pPr>
              <a:defRPr>
                <a:solidFill>
                  <a:schemeClr val="accent1">
                    <a:lumMod val="75000"/>
                  </a:schemeClr>
                </a:solidFill>
              </a:defRPr>
            </a:lvl1pPr>
          </a:lstStyle>
          <a:p>
            <a:endParaRPr lang="ru-RU" dirty="0"/>
          </a:p>
        </p:txBody>
      </p:sp>
      <p:sp>
        <p:nvSpPr>
          <p:cNvPr id="6" name="Номер слайда 5"/>
          <p:cNvSpPr>
            <a:spLocks noGrp="1"/>
          </p:cNvSpPr>
          <p:nvPr>
            <p:ph type="sldNum" sz="quarter" idx="12"/>
          </p:nvPr>
        </p:nvSpPr>
        <p:spPr/>
        <p:txBody>
          <a:bodyPr/>
          <a:lstStyle>
            <a:lvl1pPr>
              <a:defRPr>
                <a:solidFill>
                  <a:schemeClr val="accent1">
                    <a:lumMod val="75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2515642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Дата 3"/>
          <p:cNvSpPr>
            <a:spLocks noGrp="1"/>
          </p:cNvSpPr>
          <p:nvPr>
            <p:ph type="dt" sz="half" idx="10"/>
          </p:nvPr>
        </p:nvSpPr>
        <p:spPr>
          <a:xfrm>
            <a:off x="457200" y="6520259"/>
            <a:ext cx="2133600" cy="365125"/>
          </a:xfrm>
        </p:spPr>
        <p:txBody>
          <a:bodyPr/>
          <a:lstStyle>
            <a:lvl1pPr>
              <a:defRPr>
                <a:solidFill>
                  <a:schemeClr val="accent1">
                    <a:lumMod val="75000"/>
                  </a:schemeClr>
                </a:solidFill>
              </a:defRPr>
            </a:lvl1pPr>
          </a:lstStyle>
          <a:p>
            <a:fld id="{A5E48A96-E1BB-4C8F-80B2-32A47A48A9D5}" type="datetimeFigureOut">
              <a:rPr lang="ru-RU" smtClean="0"/>
              <a:pPr/>
              <a:t>16.01.2024</a:t>
            </a:fld>
            <a:endParaRPr lang="ru-RU"/>
          </a:p>
        </p:txBody>
      </p:sp>
      <p:sp>
        <p:nvSpPr>
          <p:cNvPr id="5" name="Нижний колонтитул 4"/>
          <p:cNvSpPr>
            <a:spLocks noGrp="1"/>
          </p:cNvSpPr>
          <p:nvPr>
            <p:ph type="ftr" sz="quarter" idx="11"/>
          </p:nvPr>
        </p:nvSpPr>
        <p:spPr>
          <a:xfrm>
            <a:off x="3124200" y="6520259"/>
            <a:ext cx="2895600" cy="365125"/>
          </a:xfrm>
        </p:spPr>
        <p:txBody>
          <a:bodyPr/>
          <a:lstStyle>
            <a:lvl1pPr>
              <a:defRPr>
                <a:solidFill>
                  <a:schemeClr val="accent1">
                    <a:lumMod val="75000"/>
                  </a:schemeClr>
                </a:solidFill>
              </a:defRPr>
            </a:lvl1pPr>
          </a:lstStyle>
          <a:p>
            <a:endParaRPr lang="ru-RU"/>
          </a:p>
        </p:txBody>
      </p:sp>
      <p:sp>
        <p:nvSpPr>
          <p:cNvPr id="6" name="Номер слайда 5"/>
          <p:cNvSpPr>
            <a:spLocks noGrp="1"/>
          </p:cNvSpPr>
          <p:nvPr>
            <p:ph type="sldNum" sz="quarter" idx="12"/>
          </p:nvPr>
        </p:nvSpPr>
        <p:spPr>
          <a:xfrm>
            <a:off x="6553200" y="6520259"/>
            <a:ext cx="2133600" cy="365125"/>
          </a:xfrm>
        </p:spPr>
        <p:txBody>
          <a:bodyPr/>
          <a:lstStyle>
            <a:lvl1pPr>
              <a:defRPr>
                <a:solidFill>
                  <a:schemeClr val="accent1">
                    <a:lumMod val="75000"/>
                  </a:schemeClr>
                </a:solidFill>
              </a:defRPr>
            </a:lvl1pPr>
          </a:lstStyle>
          <a:p>
            <a:fld id="{544A1F6A-164B-43BA-A19E-4AE6BB502A21}" type="slidenum">
              <a:rPr lang="ru-RU" smtClean="0"/>
              <a:pPr/>
              <a:t>‹#›</a:t>
            </a:fld>
            <a:endParaRPr lang="ru-RU"/>
          </a:p>
        </p:txBody>
      </p:sp>
      <p:sp>
        <p:nvSpPr>
          <p:cNvPr id="12" name="Номер слайда 5"/>
          <p:cNvSpPr txBox="1">
            <a:spLocks/>
          </p:cNvSpPr>
          <p:nvPr userDrawn="1"/>
        </p:nvSpPr>
        <p:spPr>
          <a:xfrm>
            <a:off x="6705600" y="6508750"/>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3399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solidFill>
                <a:schemeClr val="accent1">
                  <a:lumMod val="75000"/>
                </a:schemeClr>
              </a:solidFill>
            </a:endParaRPr>
          </a:p>
        </p:txBody>
      </p:sp>
      <p:sp>
        <p:nvSpPr>
          <p:cNvPr id="11" name="Текст 2"/>
          <p:cNvSpPr>
            <a:spLocks noGrp="1"/>
          </p:cNvSpPr>
          <p:nvPr>
            <p:ph idx="1"/>
          </p:nvPr>
        </p:nvSpPr>
        <p:spPr>
          <a:xfrm>
            <a:off x="179512" y="1844824"/>
            <a:ext cx="8856984" cy="4392488"/>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8" name="Заголовок 1"/>
          <p:cNvSpPr>
            <a:spLocks noGrp="1"/>
          </p:cNvSpPr>
          <p:nvPr>
            <p:ph type="title"/>
          </p:nvPr>
        </p:nvSpPr>
        <p:spPr>
          <a:xfrm>
            <a:off x="179512" y="188640"/>
            <a:ext cx="6480720" cy="1224136"/>
          </a:xfrm>
          <a:prstGeom prst="rect">
            <a:avLst/>
          </a:prstGeom>
        </p:spPr>
        <p:txBody>
          <a:bodyPr vert="horz" lIns="91440" tIns="45720" rIns="91440" bIns="45720" rtlCol="0" anchor="ctr">
            <a:normAutofit/>
          </a:bodyPr>
          <a:lstStyle/>
          <a:p>
            <a:r>
              <a:rPr lang="ru-RU" dirty="0"/>
              <a:t>Образец заголовка</a:t>
            </a:r>
          </a:p>
        </p:txBody>
      </p:sp>
    </p:spTree>
    <p:extLst>
      <p:ext uri="{BB962C8B-B14F-4D97-AF65-F5344CB8AC3E}">
        <p14:creationId xmlns:p14="http://schemas.microsoft.com/office/powerpoint/2010/main" val="154301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1">
                    <a:lumMod val="20000"/>
                    <a:lumOff val="80000"/>
                  </a:schemeClr>
                </a:solidFill>
              </a:defRPr>
            </a:lvl1pPr>
          </a:lstStyle>
          <a:p>
            <a:r>
              <a:rPr lang="ru-RU" dirty="0"/>
              <a:t>Образец заголовка</a:t>
            </a:r>
          </a:p>
        </p:txBody>
      </p:sp>
      <p:sp>
        <p:nvSpPr>
          <p:cNvPr id="3" name="Объект 2"/>
          <p:cNvSpPr>
            <a:spLocks noGrp="1"/>
          </p:cNvSpPr>
          <p:nvPr>
            <p:ph sz="half" idx="1"/>
          </p:nvPr>
        </p:nvSpPr>
        <p:spPr>
          <a:xfrm>
            <a:off x="323528" y="2060848"/>
            <a:ext cx="4112163" cy="4093915"/>
          </a:xfrm>
        </p:spPr>
        <p:txBody>
          <a:bodyPr/>
          <a:lstStyle>
            <a:lvl1pPr>
              <a:defRPr sz="2800">
                <a:solidFill>
                  <a:schemeClr val="accent1">
                    <a:lumMod val="75000"/>
                  </a:schemeClr>
                </a:solidFill>
              </a:defRPr>
            </a:lvl1pPr>
            <a:lvl2pPr>
              <a:defRPr sz="2400">
                <a:solidFill>
                  <a:schemeClr val="accent1">
                    <a:lumMod val="75000"/>
                  </a:schemeClr>
                </a:solidFill>
              </a:defRPr>
            </a:lvl2pPr>
            <a:lvl3pPr>
              <a:defRPr sz="2000">
                <a:solidFill>
                  <a:schemeClr val="accent1">
                    <a:lumMod val="75000"/>
                  </a:schemeClr>
                </a:solidFill>
              </a:defRPr>
            </a:lvl3pPr>
            <a:lvl4pPr>
              <a:defRPr sz="1800">
                <a:solidFill>
                  <a:schemeClr val="accent1">
                    <a:lumMod val="75000"/>
                  </a:schemeClr>
                </a:solidFill>
              </a:defRPr>
            </a:lvl4pPr>
            <a:lvl5pPr>
              <a:defRPr sz="1800">
                <a:solidFill>
                  <a:schemeClr val="accent1">
                    <a:lumMod val="75000"/>
                  </a:schemeClr>
                </a:solidFill>
              </a:defRPr>
            </a:lvl5pPr>
            <a:lvl6pPr>
              <a:defRPr sz="1800"/>
            </a:lvl6pPr>
            <a:lvl7pPr>
              <a:defRPr sz="1800"/>
            </a:lvl7pPr>
            <a:lvl8pPr>
              <a:defRPr sz="1800"/>
            </a:lvl8pPr>
            <a:lvl9pPr>
              <a:defRPr sz="1800"/>
            </a:lvl9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Объект 3"/>
          <p:cNvSpPr>
            <a:spLocks noGrp="1"/>
          </p:cNvSpPr>
          <p:nvPr>
            <p:ph sz="half" idx="2"/>
          </p:nvPr>
        </p:nvSpPr>
        <p:spPr>
          <a:xfrm>
            <a:off x="4708309" y="2060848"/>
            <a:ext cx="4112163" cy="4093915"/>
          </a:xfrm>
        </p:spPr>
        <p:txBody>
          <a:bodyPr/>
          <a:lstStyle>
            <a:lvl1pPr>
              <a:defRPr sz="2800">
                <a:solidFill>
                  <a:schemeClr val="accent1">
                    <a:lumMod val="75000"/>
                  </a:schemeClr>
                </a:solidFill>
              </a:defRPr>
            </a:lvl1pPr>
            <a:lvl2pPr>
              <a:defRPr sz="2400">
                <a:solidFill>
                  <a:schemeClr val="accent1">
                    <a:lumMod val="75000"/>
                  </a:schemeClr>
                </a:solidFill>
              </a:defRPr>
            </a:lvl2pPr>
            <a:lvl3pPr>
              <a:defRPr sz="2000">
                <a:solidFill>
                  <a:schemeClr val="accent1">
                    <a:lumMod val="75000"/>
                  </a:schemeClr>
                </a:solidFill>
              </a:defRPr>
            </a:lvl3pPr>
            <a:lvl4pPr>
              <a:defRPr sz="1800">
                <a:solidFill>
                  <a:schemeClr val="accent1">
                    <a:lumMod val="75000"/>
                  </a:schemeClr>
                </a:solidFill>
              </a:defRPr>
            </a:lvl4pPr>
            <a:lvl5pPr>
              <a:defRPr sz="1800">
                <a:solidFill>
                  <a:schemeClr val="accent1">
                    <a:lumMod val="75000"/>
                  </a:schemeClr>
                </a:solidFill>
              </a:defRPr>
            </a:lvl5pPr>
            <a:lvl6pPr>
              <a:defRPr sz="1800"/>
            </a:lvl6pPr>
            <a:lvl7pPr>
              <a:defRPr sz="1800"/>
            </a:lvl7pPr>
            <a:lvl8pPr>
              <a:defRPr sz="1800"/>
            </a:lvl8pPr>
            <a:lvl9pPr>
              <a:defRPr sz="1800"/>
            </a:lvl9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Дата 4"/>
          <p:cNvSpPr>
            <a:spLocks noGrp="1"/>
          </p:cNvSpPr>
          <p:nvPr>
            <p:ph type="dt" sz="half" idx="10"/>
          </p:nvPr>
        </p:nvSpPr>
        <p:spPr/>
        <p:txBody>
          <a:bodyPr/>
          <a:lstStyle>
            <a:lvl1pPr>
              <a:defRPr>
                <a:solidFill>
                  <a:schemeClr val="accent1">
                    <a:lumMod val="75000"/>
                  </a:schemeClr>
                </a:solidFill>
              </a:defRPr>
            </a:lvl1pPr>
          </a:lstStyle>
          <a:p>
            <a:fld id="{A5E48A96-E1BB-4C8F-80B2-32A47A48A9D5}" type="datetimeFigureOut">
              <a:rPr lang="ru-RU" smtClean="0"/>
              <a:pPr/>
              <a:t>16.01.2024</a:t>
            </a:fld>
            <a:endParaRPr lang="ru-RU"/>
          </a:p>
        </p:txBody>
      </p:sp>
      <p:sp>
        <p:nvSpPr>
          <p:cNvPr id="6" name="Нижний колонтитул 5"/>
          <p:cNvSpPr>
            <a:spLocks noGrp="1"/>
          </p:cNvSpPr>
          <p:nvPr>
            <p:ph type="ftr" sz="quarter" idx="11"/>
          </p:nvPr>
        </p:nvSpPr>
        <p:spPr/>
        <p:txBody>
          <a:bodyPr/>
          <a:lstStyle>
            <a:lvl1pPr>
              <a:defRPr>
                <a:solidFill>
                  <a:schemeClr val="accent1">
                    <a:lumMod val="75000"/>
                  </a:schemeClr>
                </a:solidFill>
              </a:defRPr>
            </a:lvl1pPr>
          </a:lstStyle>
          <a:p>
            <a:endParaRPr lang="ru-RU"/>
          </a:p>
        </p:txBody>
      </p:sp>
      <p:sp>
        <p:nvSpPr>
          <p:cNvPr id="7" name="Номер слайда 6"/>
          <p:cNvSpPr>
            <a:spLocks noGrp="1"/>
          </p:cNvSpPr>
          <p:nvPr>
            <p:ph type="sldNum" sz="quarter" idx="12"/>
          </p:nvPr>
        </p:nvSpPr>
        <p:spPr/>
        <p:txBody>
          <a:bodyPr/>
          <a:lstStyle>
            <a:lvl1pPr>
              <a:defRPr>
                <a:solidFill>
                  <a:schemeClr val="accent1">
                    <a:lumMod val="75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3891339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71799" y="4406900"/>
            <a:ext cx="5722913" cy="1362075"/>
          </a:xfrm>
        </p:spPr>
        <p:txBody>
          <a:bodyPr anchor="t"/>
          <a:lstStyle>
            <a:lvl1pPr algn="l">
              <a:defRPr sz="4000" b="1" cap="all">
                <a:solidFill>
                  <a:schemeClr val="bg2">
                    <a:lumMod val="50000"/>
                  </a:schemeClr>
                </a:solidFill>
              </a:defRPr>
            </a:lvl1pPr>
          </a:lstStyle>
          <a:p>
            <a:r>
              <a:rPr lang="ru-RU" dirty="0"/>
              <a:t>Образец заголовка</a:t>
            </a:r>
          </a:p>
        </p:txBody>
      </p:sp>
      <p:sp>
        <p:nvSpPr>
          <p:cNvPr id="3" name="Текст 2"/>
          <p:cNvSpPr>
            <a:spLocks noGrp="1"/>
          </p:cNvSpPr>
          <p:nvPr>
            <p:ph type="body" idx="1"/>
          </p:nvPr>
        </p:nvSpPr>
        <p:spPr>
          <a:xfrm>
            <a:off x="2771799" y="2906713"/>
            <a:ext cx="5722913" cy="1500187"/>
          </a:xfrm>
        </p:spPr>
        <p:txBody>
          <a:bodyPr anchor="b"/>
          <a:lstStyle>
            <a:lvl1pPr marL="0" indent="0">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dirty="0"/>
              <a:t>Образец текста</a:t>
            </a:r>
          </a:p>
        </p:txBody>
      </p:sp>
      <p:sp>
        <p:nvSpPr>
          <p:cNvPr id="4" name="Дата 3"/>
          <p:cNvSpPr>
            <a:spLocks noGrp="1"/>
          </p:cNvSpPr>
          <p:nvPr>
            <p:ph type="dt" sz="half" idx="10"/>
          </p:nvPr>
        </p:nvSpPr>
        <p:spPr/>
        <p:txBody>
          <a:bodyPr/>
          <a:lstStyle>
            <a:lvl1pPr>
              <a:defRPr>
                <a:solidFill>
                  <a:schemeClr val="bg2">
                    <a:lumMod val="50000"/>
                  </a:schemeClr>
                </a:solidFill>
              </a:defRPr>
            </a:lvl1pPr>
          </a:lstStyle>
          <a:p>
            <a:fld id="{A5E48A96-E1BB-4C8F-80B2-32A47A48A9D5}" type="datetimeFigureOut">
              <a:rPr lang="ru-RU" smtClean="0"/>
              <a:pPr/>
              <a:t>16.01.2024</a:t>
            </a:fld>
            <a:endParaRPr lang="ru-RU"/>
          </a:p>
        </p:txBody>
      </p:sp>
      <p:sp>
        <p:nvSpPr>
          <p:cNvPr id="5" name="Нижний колонтитул 4"/>
          <p:cNvSpPr>
            <a:spLocks noGrp="1"/>
          </p:cNvSpPr>
          <p:nvPr>
            <p:ph type="ftr" sz="quarter" idx="11"/>
          </p:nvPr>
        </p:nvSpPr>
        <p:spPr/>
        <p:txBody>
          <a:bodyPr/>
          <a:lstStyle>
            <a:lvl1pPr>
              <a:defRPr>
                <a:solidFill>
                  <a:schemeClr val="bg2">
                    <a:lumMod val="50000"/>
                  </a:schemeClr>
                </a:solidFill>
              </a:defRPr>
            </a:lvl1pPr>
          </a:lstStyle>
          <a:p>
            <a:endParaRPr lang="ru-RU"/>
          </a:p>
        </p:txBody>
      </p:sp>
      <p:sp>
        <p:nvSpPr>
          <p:cNvPr id="6" name="Номер слайда 5"/>
          <p:cNvSpPr>
            <a:spLocks noGrp="1"/>
          </p:cNvSpPr>
          <p:nvPr>
            <p:ph type="sldNum" sz="quarter" idx="12"/>
          </p:nvPr>
        </p:nvSpPr>
        <p:spPr/>
        <p:txBody>
          <a:bodyPr/>
          <a:lstStyle>
            <a:lvl1pPr>
              <a:defRPr>
                <a:solidFill>
                  <a:schemeClr val="bg2">
                    <a:lumMod val="5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2026654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1">
                    <a:lumMod val="50000"/>
                  </a:schemeClr>
                </a:solidFill>
              </a:defRPr>
            </a:lvl1pPr>
          </a:lstStyle>
          <a:p>
            <a:r>
              <a:rPr lang="ru-RU" dirty="0"/>
              <a:t>Образец заголовка</a:t>
            </a:r>
          </a:p>
        </p:txBody>
      </p:sp>
      <p:sp>
        <p:nvSpPr>
          <p:cNvPr id="3" name="Текст 2"/>
          <p:cNvSpPr>
            <a:spLocks noGrp="1"/>
          </p:cNvSpPr>
          <p:nvPr>
            <p:ph type="body" idx="1"/>
          </p:nvPr>
        </p:nvSpPr>
        <p:spPr>
          <a:xfrm>
            <a:off x="251520" y="1916832"/>
            <a:ext cx="4176464" cy="639762"/>
          </a:xfrm>
        </p:spPr>
        <p:txBody>
          <a:bodyPr anchor="b"/>
          <a:lstStyle>
            <a:lvl1pPr marL="0" indent="0">
              <a:buNone/>
              <a:defRPr sz="2400" b="1">
                <a:solidFill>
                  <a:schemeClr val="accent6">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текста</a:t>
            </a:r>
          </a:p>
        </p:txBody>
      </p:sp>
      <p:sp>
        <p:nvSpPr>
          <p:cNvPr id="4" name="Объект 3"/>
          <p:cNvSpPr>
            <a:spLocks noGrp="1"/>
          </p:cNvSpPr>
          <p:nvPr>
            <p:ph sz="half" idx="2"/>
          </p:nvPr>
        </p:nvSpPr>
        <p:spPr>
          <a:xfrm>
            <a:off x="251520" y="2556594"/>
            <a:ext cx="4176464" cy="3951288"/>
          </a:xfrm>
        </p:spPr>
        <p:txBody>
          <a:bodyPr/>
          <a:lstStyle>
            <a:lvl1pPr>
              <a:defRPr sz="2400">
                <a:solidFill>
                  <a:schemeClr val="accent6">
                    <a:lumMod val="60000"/>
                    <a:lumOff val="40000"/>
                  </a:schemeClr>
                </a:solidFill>
              </a:defRPr>
            </a:lvl1pPr>
            <a:lvl2pPr>
              <a:defRPr sz="2000">
                <a:solidFill>
                  <a:schemeClr val="accent6">
                    <a:lumMod val="60000"/>
                    <a:lumOff val="40000"/>
                  </a:schemeClr>
                </a:solidFill>
              </a:defRPr>
            </a:lvl2pPr>
            <a:lvl3pPr>
              <a:defRPr sz="1800">
                <a:solidFill>
                  <a:schemeClr val="accent6">
                    <a:lumMod val="60000"/>
                    <a:lumOff val="40000"/>
                  </a:schemeClr>
                </a:solidFill>
              </a:defRPr>
            </a:lvl3pPr>
            <a:lvl4pPr>
              <a:defRPr sz="1600">
                <a:solidFill>
                  <a:schemeClr val="accent6">
                    <a:lumMod val="60000"/>
                    <a:lumOff val="40000"/>
                  </a:schemeClr>
                </a:solidFill>
              </a:defRPr>
            </a:lvl4pPr>
            <a:lvl5pPr>
              <a:defRPr sz="1600">
                <a:solidFill>
                  <a:schemeClr val="accent6">
                    <a:lumMod val="60000"/>
                    <a:lumOff val="40000"/>
                  </a:schemeClr>
                </a:solidFill>
              </a:defRPr>
            </a:lvl5pPr>
            <a:lvl6pPr>
              <a:defRPr sz="1600"/>
            </a:lvl6pPr>
            <a:lvl7pPr>
              <a:defRPr sz="1600"/>
            </a:lvl7pPr>
            <a:lvl8pPr>
              <a:defRPr sz="1600"/>
            </a:lvl8pPr>
            <a:lvl9pPr>
              <a:defRPr sz="1600"/>
            </a:lvl9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Текст 4"/>
          <p:cNvSpPr>
            <a:spLocks noGrp="1"/>
          </p:cNvSpPr>
          <p:nvPr>
            <p:ph type="body" sz="quarter" idx="3"/>
          </p:nvPr>
        </p:nvSpPr>
        <p:spPr>
          <a:xfrm>
            <a:off x="4716016" y="1934294"/>
            <a:ext cx="4248472" cy="639762"/>
          </a:xfrm>
        </p:spPr>
        <p:txBody>
          <a:bodyPr anchor="b"/>
          <a:lstStyle>
            <a:lvl1pPr marL="0" indent="0">
              <a:buNone/>
              <a:defRPr sz="2400" b="1">
                <a:solidFill>
                  <a:schemeClr val="accent6">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текста</a:t>
            </a:r>
          </a:p>
        </p:txBody>
      </p:sp>
      <p:sp>
        <p:nvSpPr>
          <p:cNvPr id="6" name="Объект 5"/>
          <p:cNvSpPr>
            <a:spLocks noGrp="1"/>
          </p:cNvSpPr>
          <p:nvPr>
            <p:ph sz="quarter" idx="4"/>
          </p:nvPr>
        </p:nvSpPr>
        <p:spPr>
          <a:xfrm>
            <a:off x="4716016" y="2574056"/>
            <a:ext cx="4248472" cy="3951288"/>
          </a:xfrm>
        </p:spPr>
        <p:txBody>
          <a:bodyPr/>
          <a:lstStyle>
            <a:lvl1pPr>
              <a:defRPr sz="2400">
                <a:solidFill>
                  <a:schemeClr val="accent6">
                    <a:lumMod val="60000"/>
                    <a:lumOff val="40000"/>
                  </a:schemeClr>
                </a:solidFill>
              </a:defRPr>
            </a:lvl1pPr>
            <a:lvl2pPr>
              <a:defRPr sz="2000">
                <a:solidFill>
                  <a:schemeClr val="accent6">
                    <a:lumMod val="60000"/>
                    <a:lumOff val="40000"/>
                  </a:schemeClr>
                </a:solidFill>
              </a:defRPr>
            </a:lvl2pPr>
            <a:lvl3pPr>
              <a:defRPr sz="1800">
                <a:solidFill>
                  <a:schemeClr val="accent6">
                    <a:lumMod val="60000"/>
                    <a:lumOff val="40000"/>
                  </a:schemeClr>
                </a:solidFill>
              </a:defRPr>
            </a:lvl3pPr>
            <a:lvl4pPr>
              <a:defRPr sz="1600">
                <a:solidFill>
                  <a:schemeClr val="accent6">
                    <a:lumMod val="60000"/>
                    <a:lumOff val="40000"/>
                  </a:schemeClr>
                </a:solidFill>
              </a:defRPr>
            </a:lvl4pPr>
            <a:lvl5pPr>
              <a:defRPr sz="1600">
                <a:solidFill>
                  <a:schemeClr val="accent6">
                    <a:lumMod val="60000"/>
                    <a:lumOff val="40000"/>
                  </a:schemeClr>
                </a:solidFill>
              </a:defRPr>
            </a:lvl5pPr>
            <a:lvl6pPr>
              <a:defRPr sz="1600"/>
            </a:lvl6pPr>
            <a:lvl7pPr>
              <a:defRPr sz="1600"/>
            </a:lvl7pPr>
            <a:lvl8pPr>
              <a:defRPr sz="1600"/>
            </a:lvl8pPr>
            <a:lvl9pPr>
              <a:defRPr sz="1600"/>
            </a:lvl9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7" name="Дата 6"/>
          <p:cNvSpPr>
            <a:spLocks noGrp="1"/>
          </p:cNvSpPr>
          <p:nvPr>
            <p:ph type="dt" sz="half" idx="10"/>
          </p:nvPr>
        </p:nvSpPr>
        <p:spPr>
          <a:xfrm>
            <a:off x="1375310" y="6410896"/>
            <a:ext cx="1215489" cy="365125"/>
          </a:xfrm>
        </p:spPr>
        <p:txBody>
          <a:bodyPr/>
          <a:lstStyle>
            <a:lvl1pPr>
              <a:defRPr>
                <a:solidFill>
                  <a:schemeClr val="accent6">
                    <a:lumMod val="60000"/>
                    <a:lumOff val="40000"/>
                  </a:schemeClr>
                </a:solidFill>
              </a:defRPr>
            </a:lvl1pPr>
          </a:lstStyle>
          <a:p>
            <a:fld id="{A5E48A96-E1BB-4C8F-80B2-32A47A48A9D5}" type="datetimeFigureOut">
              <a:rPr lang="ru-RU" smtClean="0"/>
              <a:pPr/>
              <a:t>16.01.2024</a:t>
            </a:fld>
            <a:endParaRPr lang="ru-RU"/>
          </a:p>
        </p:txBody>
      </p:sp>
      <p:sp>
        <p:nvSpPr>
          <p:cNvPr id="8" name="Нижний колонтитул 7"/>
          <p:cNvSpPr>
            <a:spLocks noGrp="1"/>
          </p:cNvSpPr>
          <p:nvPr>
            <p:ph type="ftr" sz="quarter" idx="11"/>
          </p:nvPr>
        </p:nvSpPr>
        <p:spPr>
          <a:xfrm>
            <a:off x="4154184" y="6356350"/>
            <a:ext cx="1649592" cy="365125"/>
          </a:xfrm>
        </p:spPr>
        <p:txBody>
          <a:bodyPr/>
          <a:lstStyle>
            <a:lvl1pPr>
              <a:defRPr>
                <a:solidFill>
                  <a:schemeClr val="accent6">
                    <a:lumMod val="60000"/>
                    <a:lumOff val="40000"/>
                  </a:schemeClr>
                </a:solidFill>
              </a:defRPr>
            </a:lvl1pPr>
          </a:lstStyle>
          <a:p>
            <a:endParaRPr lang="ru-RU"/>
          </a:p>
        </p:txBody>
      </p:sp>
      <p:sp>
        <p:nvSpPr>
          <p:cNvPr id="9" name="Номер слайда 8"/>
          <p:cNvSpPr>
            <a:spLocks noGrp="1"/>
          </p:cNvSpPr>
          <p:nvPr>
            <p:ph type="sldNum" sz="quarter" idx="12"/>
          </p:nvPr>
        </p:nvSpPr>
        <p:spPr>
          <a:xfrm>
            <a:off x="7471310" y="6356350"/>
            <a:ext cx="1215489" cy="365125"/>
          </a:xfrm>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1659933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1">
                    <a:lumMod val="50000"/>
                  </a:schemeClr>
                </a:solidFill>
              </a:defRPr>
            </a:lvl1pPr>
          </a:lstStyle>
          <a:p>
            <a:r>
              <a:rPr lang="ru-RU" dirty="0"/>
              <a:t>Образец заголовка</a:t>
            </a:r>
          </a:p>
        </p:txBody>
      </p:sp>
      <p:sp>
        <p:nvSpPr>
          <p:cNvPr id="3" name="Дата 2"/>
          <p:cNvSpPr>
            <a:spLocks noGrp="1"/>
          </p:cNvSpPr>
          <p:nvPr>
            <p:ph type="dt" sz="half" idx="10"/>
          </p:nvPr>
        </p:nvSpPr>
        <p:spPr/>
        <p:txBody>
          <a:bodyPr/>
          <a:lstStyle>
            <a:lvl1pPr>
              <a:defRPr>
                <a:solidFill>
                  <a:schemeClr val="accent6">
                    <a:lumMod val="60000"/>
                    <a:lumOff val="40000"/>
                  </a:schemeClr>
                </a:solidFill>
              </a:defRPr>
            </a:lvl1pPr>
          </a:lstStyle>
          <a:p>
            <a:fld id="{A5E48A96-E1BB-4C8F-80B2-32A47A48A9D5}" type="datetimeFigureOut">
              <a:rPr lang="ru-RU" smtClean="0"/>
              <a:pPr/>
              <a:t>16.01.2024</a:t>
            </a:fld>
            <a:endParaRPr lang="ru-RU"/>
          </a:p>
        </p:txBody>
      </p:sp>
      <p:sp>
        <p:nvSpPr>
          <p:cNvPr id="4" name="Нижний колонтитул 3"/>
          <p:cNvSpPr>
            <a:spLocks noGrp="1"/>
          </p:cNvSpPr>
          <p:nvPr>
            <p:ph type="ftr" sz="quarter" idx="11"/>
          </p:nvPr>
        </p:nvSpPr>
        <p:spPr/>
        <p:txBody>
          <a:bodyPr/>
          <a:lstStyle>
            <a:lvl1pPr>
              <a:defRPr>
                <a:solidFill>
                  <a:schemeClr val="accent6">
                    <a:lumMod val="60000"/>
                    <a:lumOff val="40000"/>
                  </a:schemeClr>
                </a:solidFill>
              </a:defRPr>
            </a:lvl1pPr>
          </a:lstStyle>
          <a:p>
            <a:endParaRPr lang="ru-RU"/>
          </a:p>
        </p:txBody>
      </p:sp>
      <p:sp>
        <p:nvSpPr>
          <p:cNvPr id="5" name="Номер слайда 4"/>
          <p:cNvSpPr>
            <a:spLocks noGrp="1"/>
          </p:cNvSpPr>
          <p:nvPr>
            <p:ph type="sldNum" sz="quarter" idx="12"/>
          </p:nvPr>
        </p:nvSpPr>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2172457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accent6">
                    <a:lumMod val="60000"/>
                    <a:lumOff val="40000"/>
                  </a:schemeClr>
                </a:solidFill>
              </a:defRPr>
            </a:lvl1pPr>
          </a:lstStyle>
          <a:p>
            <a:fld id="{A5E48A96-E1BB-4C8F-80B2-32A47A48A9D5}" type="datetimeFigureOut">
              <a:rPr lang="ru-RU" smtClean="0"/>
              <a:pPr/>
              <a:t>16.01.2024</a:t>
            </a:fld>
            <a:endParaRPr lang="ru-RU"/>
          </a:p>
        </p:txBody>
      </p:sp>
      <p:sp>
        <p:nvSpPr>
          <p:cNvPr id="3" name="Нижний колонтитул 2"/>
          <p:cNvSpPr>
            <a:spLocks noGrp="1"/>
          </p:cNvSpPr>
          <p:nvPr>
            <p:ph type="ftr" sz="quarter" idx="11"/>
          </p:nvPr>
        </p:nvSpPr>
        <p:spPr/>
        <p:txBody>
          <a:bodyPr/>
          <a:lstStyle>
            <a:lvl1pPr>
              <a:defRPr>
                <a:solidFill>
                  <a:schemeClr val="accent6">
                    <a:lumMod val="60000"/>
                    <a:lumOff val="40000"/>
                  </a:schemeClr>
                </a:solidFill>
              </a:defRPr>
            </a:lvl1pPr>
          </a:lstStyle>
          <a:p>
            <a:endParaRPr lang="ru-RU"/>
          </a:p>
        </p:txBody>
      </p:sp>
      <p:sp>
        <p:nvSpPr>
          <p:cNvPr id="4" name="Номер слайда 3"/>
          <p:cNvSpPr>
            <a:spLocks noGrp="1"/>
          </p:cNvSpPr>
          <p:nvPr>
            <p:ph type="sldNum" sz="quarter" idx="12"/>
          </p:nvPr>
        </p:nvSpPr>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61595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3622"/>
            <a:ext cx="3008313" cy="921478"/>
          </a:xfrm>
        </p:spPr>
        <p:txBody>
          <a:bodyPr anchor="b"/>
          <a:lstStyle>
            <a:lvl1pPr algn="l">
              <a:defRPr sz="2000" b="1">
                <a:solidFill>
                  <a:schemeClr val="accent6">
                    <a:lumMod val="60000"/>
                    <a:lumOff val="40000"/>
                  </a:schemeClr>
                </a:solidFill>
              </a:defRPr>
            </a:lvl1pPr>
          </a:lstStyle>
          <a:p>
            <a:r>
              <a:rPr lang="ru-RU" dirty="0"/>
              <a:t>Образец заголовка</a:t>
            </a:r>
          </a:p>
        </p:txBody>
      </p:sp>
      <p:sp>
        <p:nvSpPr>
          <p:cNvPr id="3" name="Объект 2"/>
          <p:cNvSpPr>
            <a:spLocks noGrp="1"/>
          </p:cNvSpPr>
          <p:nvPr>
            <p:ph idx="1"/>
          </p:nvPr>
        </p:nvSpPr>
        <p:spPr>
          <a:xfrm>
            <a:off x="3563888" y="1916832"/>
            <a:ext cx="5111750" cy="4353347"/>
          </a:xfrm>
        </p:spPr>
        <p:txBody>
          <a:bodyPr/>
          <a:lstStyle>
            <a:lvl1pPr>
              <a:defRPr sz="3200">
                <a:solidFill>
                  <a:schemeClr val="accent6">
                    <a:lumMod val="60000"/>
                    <a:lumOff val="40000"/>
                  </a:schemeClr>
                </a:solidFill>
              </a:defRPr>
            </a:lvl1pPr>
            <a:lvl2pPr>
              <a:defRPr sz="2800">
                <a:solidFill>
                  <a:schemeClr val="accent6">
                    <a:lumMod val="60000"/>
                    <a:lumOff val="40000"/>
                  </a:schemeClr>
                </a:solidFill>
              </a:defRPr>
            </a:lvl2pPr>
            <a:lvl3pPr>
              <a:defRPr sz="2400">
                <a:solidFill>
                  <a:schemeClr val="accent6">
                    <a:lumMod val="60000"/>
                    <a:lumOff val="40000"/>
                  </a:schemeClr>
                </a:solidFill>
              </a:defRPr>
            </a:lvl3pPr>
            <a:lvl4pPr>
              <a:defRPr sz="2000">
                <a:solidFill>
                  <a:schemeClr val="accent6">
                    <a:lumMod val="60000"/>
                    <a:lumOff val="40000"/>
                  </a:schemeClr>
                </a:solidFill>
              </a:defRPr>
            </a:lvl4pPr>
            <a:lvl5pPr>
              <a:defRPr sz="2000">
                <a:solidFill>
                  <a:schemeClr val="accent6">
                    <a:lumMod val="60000"/>
                    <a:lumOff val="40000"/>
                  </a:schemeClr>
                </a:solidFill>
              </a:defRPr>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solidFill>
                  <a:schemeClr val="accent6">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solidFill>
                  <a:schemeClr val="accent6">
                    <a:lumMod val="60000"/>
                    <a:lumOff val="40000"/>
                  </a:schemeClr>
                </a:solidFill>
              </a:defRPr>
            </a:lvl1pPr>
          </a:lstStyle>
          <a:p>
            <a:fld id="{A5E48A96-E1BB-4C8F-80B2-32A47A48A9D5}" type="datetimeFigureOut">
              <a:rPr lang="ru-RU" smtClean="0"/>
              <a:pPr/>
              <a:t>16.01.2024</a:t>
            </a:fld>
            <a:endParaRPr lang="ru-RU"/>
          </a:p>
        </p:txBody>
      </p:sp>
      <p:sp>
        <p:nvSpPr>
          <p:cNvPr id="6" name="Нижний колонтитул 5"/>
          <p:cNvSpPr>
            <a:spLocks noGrp="1"/>
          </p:cNvSpPr>
          <p:nvPr>
            <p:ph type="ftr" sz="quarter" idx="11"/>
          </p:nvPr>
        </p:nvSpPr>
        <p:spPr/>
        <p:txBody>
          <a:bodyPr/>
          <a:lstStyle>
            <a:lvl1pPr>
              <a:defRPr>
                <a:solidFill>
                  <a:schemeClr val="accent6">
                    <a:lumMod val="60000"/>
                    <a:lumOff val="40000"/>
                  </a:schemeClr>
                </a:solidFill>
              </a:defRPr>
            </a:lvl1pPr>
          </a:lstStyle>
          <a:p>
            <a:endParaRPr lang="ru-RU"/>
          </a:p>
        </p:txBody>
      </p:sp>
      <p:sp>
        <p:nvSpPr>
          <p:cNvPr id="7" name="Номер слайда 6"/>
          <p:cNvSpPr>
            <a:spLocks noGrp="1"/>
          </p:cNvSpPr>
          <p:nvPr>
            <p:ph type="sldNum" sz="quarter" idx="12"/>
          </p:nvPr>
        </p:nvSpPr>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345489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solidFill>
                  <a:schemeClr val="accent6">
                    <a:lumMod val="60000"/>
                    <a:lumOff val="40000"/>
                  </a:schemeClr>
                </a:solidFill>
              </a:defRPr>
            </a:lvl1pPr>
          </a:lstStyle>
          <a:p>
            <a:r>
              <a:rPr lang="ru-RU" dirty="0"/>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solidFill>
                  <a:schemeClr val="accent6">
                    <a:lumMod val="60000"/>
                    <a:lumOff val="4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solidFill>
                  <a:schemeClr val="accent6">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solidFill>
                  <a:schemeClr val="accent6">
                    <a:lumMod val="60000"/>
                    <a:lumOff val="40000"/>
                  </a:schemeClr>
                </a:solidFill>
              </a:defRPr>
            </a:lvl1pPr>
          </a:lstStyle>
          <a:p>
            <a:fld id="{A5E48A96-E1BB-4C8F-80B2-32A47A48A9D5}" type="datetimeFigureOut">
              <a:rPr lang="ru-RU" smtClean="0"/>
              <a:pPr/>
              <a:t>16.01.2024</a:t>
            </a:fld>
            <a:endParaRPr lang="ru-RU"/>
          </a:p>
        </p:txBody>
      </p:sp>
      <p:sp>
        <p:nvSpPr>
          <p:cNvPr id="6" name="Нижний колонтитул 5"/>
          <p:cNvSpPr>
            <a:spLocks noGrp="1"/>
          </p:cNvSpPr>
          <p:nvPr>
            <p:ph type="ftr" sz="quarter" idx="11"/>
          </p:nvPr>
        </p:nvSpPr>
        <p:spPr/>
        <p:txBody>
          <a:bodyPr/>
          <a:lstStyle>
            <a:lvl1pPr>
              <a:defRPr>
                <a:solidFill>
                  <a:schemeClr val="accent6">
                    <a:lumMod val="60000"/>
                    <a:lumOff val="40000"/>
                  </a:schemeClr>
                </a:solidFill>
              </a:defRPr>
            </a:lvl1pPr>
          </a:lstStyle>
          <a:p>
            <a:endParaRPr lang="ru-RU"/>
          </a:p>
        </p:txBody>
      </p:sp>
      <p:sp>
        <p:nvSpPr>
          <p:cNvPr id="7" name="Номер слайда 6"/>
          <p:cNvSpPr>
            <a:spLocks noGrp="1"/>
          </p:cNvSpPr>
          <p:nvPr>
            <p:ph type="sldNum" sz="quarter" idx="12"/>
          </p:nvPr>
        </p:nvSpPr>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2758605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1">
                    <a:lumMod val="50000"/>
                  </a:schemeClr>
                </a:solidFill>
              </a:defRPr>
            </a:lvl1pPr>
          </a:lstStyle>
          <a:p>
            <a:r>
              <a:rPr lang="ru-RU" dirty="0"/>
              <a:t>Образец заголовка</a:t>
            </a:r>
          </a:p>
        </p:txBody>
      </p:sp>
      <p:sp>
        <p:nvSpPr>
          <p:cNvPr id="3" name="Вертикальный текст 2"/>
          <p:cNvSpPr>
            <a:spLocks noGrp="1"/>
          </p:cNvSpPr>
          <p:nvPr>
            <p:ph type="body" orient="vert" idx="1"/>
          </p:nvPr>
        </p:nvSpPr>
        <p:spPr/>
        <p:txBody>
          <a:bodyPr vert="eaVert"/>
          <a:lstStyle>
            <a:lvl1pPr>
              <a:defRPr>
                <a:solidFill>
                  <a:schemeClr val="accent6">
                    <a:lumMod val="60000"/>
                    <a:lumOff val="40000"/>
                  </a:schemeClr>
                </a:solidFill>
              </a:defRPr>
            </a:lvl1pPr>
            <a:lvl2pPr>
              <a:defRPr>
                <a:solidFill>
                  <a:schemeClr val="accent6">
                    <a:lumMod val="60000"/>
                    <a:lumOff val="40000"/>
                  </a:schemeClr>
                </a:solidFill>
              </a:defRPr>
            </a:lvl2pPr>
            <a:lvl3pPr>
              <a:defRPr>
                <a:solidFill>
                  <a:schemeClr val="accent6">
                    <a:lumMod val="60000"/>
                    <a:lumOff val="40000"/>
                  </a:schemeClr>
                </a:solidFill>
              </a:defRPr>
            </a:lvl3pPr>
            <a:lvl4pPr>
              <a:defRPr>
                <a:solidFill>
                  <a:schemeClr val="accent6">
                    <a:lumMod val="60000"/>
                    <a:lumOff val="40000"/>
                  </a:schemeClr>
                </a:solidFill>
              </a:defRPr>
            </a:lvl4pPr>
            <a:lvl5pPr>
              <a:defRPr>
                <a:solidFill>
                  <a:schemeClr val="accent6">
                    <a:lumMod val="60000"/>
                    <a:lumOff val="40000"/>
                  </a:schemeClr>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10"/>
          </p:nvPr>
        </p:nvSpPr>
        <p:spPr/>
        <p:txBody>
          <a:bodyPr/>
          <a:lstStyle>
            <a:lvl1pPr>
              <a:defRPr>
                <a:solidFill>
                  <a:schemeClr val="accent6">
                    <a:lumMod val="60000"/>
                    <a:lumOff val="40000"/>
                  </a:schemeClr>
                </a:solidFill>
              </a:defRPr>
            </a:lvl1pPr>
          </a:lstStyle>
          <a:p>
            <a:fld id="{A5E48A96-E1BB-4C8F-80B2-32A47A48A9D5}" type="datetimeFigureOut">
              <a:rPr lang="ru-RU" smtClean="0"/>
              <a:pPr/>
              <a:t>16.01.2024</a:t>
            </a:fld>
            <a:endParaRPr lang="ru-RU"/>
          </a:p>
        </p:txBody>
      </p:sp>
      <p:sp>
        <p:nvSpPr>
          <p:cNvPr id="5" name="Нижний колонтитул 4"/>
          <p:cNvSpPr>
            <a:spLocks noGrp="1"/>
          </p:cNvSpPr>
          <p:nvPr>
            <p:ph type="ftr" sz="quarter" idx="11"/>
          </p:nvPr>
        </p:nvSpPr>
        <p:spPr/>
        <p:txBody>
          <a:bodyPr/>
          <a:lstStyle>
            <a:lvl1pPr>
              <a:defRPr>
                <a:solidFill>
                  <a:schemeClr val="accent6">
                    <a:lumMod val="60000"/>
                    <a:lumOff val="40000"/>
                  </a:schemeClr>
                </a:solidFill>
              </a:defRPr>
            </a:lvl1pPr>
          </a:lstStyle>
          <a:p>
            <a:endParaRPr lang="ru-RU"/>
          </a:p>
        </p:txBody>
      </p:sp>
      <p:sp>
        <p:nvSpPr>
          <p:cNvPr id="6" name="Номер слайда 5"/>
          <p:cNvSpPr>
            <a:spLocks noGrp="1"/>
          </p:cNvSpPr>
          <p:nvPr>
            <p:ph type="sldNum" sz="quarter" idx="12"/>
          </p:nvPr>
        </p:nvSpPr>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1078804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defRPr>
                <a:solidFill>
                  <a:schemeClr val="accent6">
                    <a:lumMod val="60000"/>
                    <a:lumOff val="40000"/>
                  </a:schemeClr>
                </a:solidFill>
              </a:defRPr>
            </a:lvl1pPr>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lvl1pPr>
              <a:defRPr>
                <a:solidFill>
                  <a:schemeClr val="accent6">
                    <a:lumMod val="60000"/>
                    <a:lumOff val="40000"/>
                  </a:schemeClr>
                </a:solidFill>
              </a:defRPr>
            </a:lvl1pPr>
            <a:lvl2pPr>
              <a:defRPr>
                <a:solidFill>
                  <a:schemeClr val="accent6">
                    <a:lumMod val="60000"/>
                    <a:lumOff val="40000"/>
                  </a:schemeClr>
                </a:solidFill>
              </a:defRPr>
            </a:lvl2pPr>
            <a:lvl3pPr>
              <a:defRPr>
                <a:solidFill>
                  <a:schemeClr val="accent6">
                    <a:lumMod val="60000"/>
                    <a:lumOff val="40000"/>
                  </a:schemeClr>
                </a:solidFill>
              </a:defRPr>
            </a:lvl3pPr>
            <a:lvl4pPr>
              <a:defRPr>
                <a:solidFill>
                  <a:schemeClr val="accent6">
                    <a:lumMod val="60000"/>
                    <a:lumOff val="40000"/>
                  </a:schemeClr>
                </a:solidFill>
              </a:defRPr>
            </a:lvl4pPr>
            <a:lvl5pPr>
              <a:defRPr>
                <a:solidFill>
                  <a:schemeClr val="accent6">
                    <a:lumMod val="60000"/>
                    <a:lumOff val="40000"/>
                  </a:schemeClr>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solidFill>
                  <a:schemeClr val="accent6">
                    <a:lumMod val="60000"/>
                    <a:lumOff val="40000"/>
                  </a:schemeClr>
                </a:solidFill>
              </a:defRPr>
            </a:lvl1pPr>
          </a:lstStyle>
          <a:p>
            <a:fld id="{A5E48A96-E1BB-4C8F-80B2-32A47A48A9D5}" type="datetimeFigureOut">
              <a:rPr lang="ru-RU" smtClean="0"/>
              <a:pPr/>
              <a:t>16.01.2024</a:t>
            </a:fld>
            <a:endParaRPr lang="ru-RU"/>
          </a:p>
        </p:txBody>
      </p:sp>
      <p:sp>
        <p:nvSpPr>
          <p:cNvPr id="5" name="Нижний колонтитул 4"/>
          <p:cNvSpPr>
            <a:spLocks noGrp="1"/>
          </p:cNvSpPr>
          <p:nvPr>
            <p:ph type="ftr" sz="quarter" idx="11"/>
          </p:nvPr>
        </p:nvSpPr>
        <p:spPr/>
        <p:txBody>
          <a:bodyPr/>
          <a:lstStyle>
            <a:lvl1pPr>
              <a:defRPr>
                <a:solidFill>
                  <a:schemeClr val="accent6">
                    <a:lumMod val="60000"/>
                    <a:lumOff val="40000"/>
                  </a:schemeClr>
                </a:solidFill>
              </a:defRPr>
            </a:lvl1pPr>
          </a:lstStyle>
          <a:p>
            <a:endParaRPr lang="ru-RU"/>
          </a:p>
        </p:txBody>
      </p:sp>
      <p:sp>
        <p:nvSpPr>
          <p:cNvPr id="6" name="Номер слайда 5"/>
          <p:cNvSpPr>
            <a:spLocks noGrp="1"/>
          </p:cNvSpPr>
          <p:nvPr>
            <p:ph type="sldNum" sz="quarter" idx="12"/>
          </p:nvPr>
        </p:nvSpPr>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2983695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s://presentation-creation.ru/"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6480720" cy="1224136"/>
          </a:xfrm>
          <a:prstGeom prst="rect">
            <a:avLst/>
          </a:prstGeom>
        </p:spPr>
        <p:txBody>
          <a:bodyPr vert="horz" lIns="91440" tIns="45720" rIns="91440" bIns="45720" rtlCol="0" anchor="ctr">
            <a:normAutofit/>
          </a:bodyPr>
          <a:lstStyle/>
          <a:p>
            <a:r>
              <a:rPr lang="ru-RU" dirty="0"/>
              <a:t>Образец заголовка</a:t>
            </a:r>
          </a:p>
        </p:txBody>
      </p:sp>
      <p:sp>
        <p:nvSpPr>
          <p:cNvPr id="3" name="Текст 2"/>
          <p:cNvSpPr>
            <a:spLocks noGrp="1"/>
          </p:cNvSpPr>
          <p:nvPr>
            <p:ph type="body" idx="1"/>
          </p:nvPr>
        </p:nvSpPr>
        <p:spPr>
          <a:xfrm>
            <a:off x="179512" y="1844824"/>
            <a:ext cx="8856984" cy="4392488"/>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457200" y="6520259"/>
            <a:ext cx="2133600" cy="365125"/>
          </a:xfrm>
          <a:prstGeom prst="rect">
            <a:avLst/>
          </a:prstGeom>
        </p:spPr>
        <p:txBody>
          <a:bodyPr vert="horz" lIns="91440" tIns="45720" rIns="91440" bIns="45720" rtlCol="0" anchor="ctr"/>
          <a:lstStyle>
            <a:lvl1pPr algn="l">
              <a:defRPr sz="1200">
                <a:solidFill>
                  <a:schemeClr val="accent1">
                    <a:lumMod val="75000"/>
                  </a:schemeClr>
                </a:solidFill>
              </a:defRPr>
            </a:lvl1pPr>
          </a:lstStyle>
          <a:p>
            <a:fld id="{A5E48A96-E1BB-4C8F-80B2-32A47A48A9D5}" type="datetimeFigureOut">
              <a:rPr lang="ru-RU" smtClean="0"/>
              <a:pPr/>
              <a:t>16.01.2024</a:t>
            </a:fld>
            <a:endParaRPr lang="ru-RU"/>
          </a:p>
        </p:txBody>
      </p:sp>
      <p:sp>
        <p:nvSpPr>
          <p:cNvPr id="5" name="Нижний колонтитул 4"/>
          <p:cNvSpPr>
            <a:spLocks noGrp="1"/>
          </p:cNvSpPr>
          <p:nvPr>
            <p:ph type="ftr" sz="quarter" idx="3"/>
          </p:nvPr>
        </p:nvSpPr>
        <p:spPr>
          <a:xfrm>
            <a:off x="3124200" y="6520259"/>
            <a:ext cx="2895600" cy="365125"/>
          </a:xfrm>
          <a:prstGeom prst="rect">
            <a:avLst/>
          </a:prstGeom>
        </p:spPr>
        <p:txBody>
          <a:bodyPr vert="horz" lIns="91440" tIns="45720" rIns="91440" bIns="45720" rtlCol="0" anchor="ctr"/>
          <a:lstStyle>
            <a:lvl1pPr algn="ctr">
              <a:defRPr sz="1200">
                <a:solidFill>
                  <a:schemeClr val="accent1">
                    <a:lumMod val="75000"/>
                  </a:schemeClr>
                </a:solidFill>
              </a:defRPr>
            </a:lvl1pPr>
          </a:lstStyle>
          <a:p>
            <a:endParaRPr lang="ru-RU"/>
          </a:p>
        </p:txBody>
      </p:sp>
      <p:sp>
        <p:nvSpPr>
          <p:cNvPr id="6" name="Номер слайда 5"/>
          <p:cNvSpPr>
            <a:spLocks noGrp="1"/>
          </p:cNvSpPr>
          <p:nvPr>
            <p:ph type="sldNum" sz="quarter" idx="4"/>
          </p:nvPr>
        </p:nvSpPr>
        <p:spPr>
          <a:xfrm>
            <a:off x="6553200" y="6520259"/>
            <a:ext cx="2133600" cy="365125"/>
          </a:xfrm>
          <a:prstGeom prst="rect">
            <a:avLst/>
          </a:prstGeom>
        </p:spPr>
        <p:txBody>
          <a:bodyPr vert="horz" lIns="91440" tIns="45720" rIns="91440" bIns="45720" rtlCol="0" anchor="ctr"/>
          <a:lstStyle>
            <a:lvl1pPr algn="r">
              <a:defRPr sz="1200">
                <a:solidFill>
                  <a:schemeClr val="accent1">
                    <a:lumMod val="75000"/>
                  </a:schemeClr>
                </a:solidFill>
              </a:defRPr>
            </a:lvl1pPr>
          </a:lstStyle>
          <a:p>
            <a:fld id="{544A1F6A-164B-43BA-A19E-4AE6BB502A21}" type="slidenum">
              <a:rPr lang="ru-RU" smtClean="0"/>
              <a:pPr/>
              <a:t>‹#›</a:t>
            </a:fld>
            <a:endParaRPr lang="ru-RU"/>
          </a:p>
        </p:txBody>
      </p:sp>
      <p:pic>
        <p:nvPicPr>
          <p:cNvPr id="7" name="Рисунок 6">
            <a:hlinkClick r:id="rId14"/>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620688" y="45855"/>
            <a:ext cx="757762" cy="757762"/>
          </a:xfrm>
          <a:prstGeom prst="rect">
            <a:avLst/>
          </a:prstGeom>
        </p:spPr>
      </p:pic>
    </p:spTree>
    <p:extLst>
      <p:ext uri="{BB962C8B-B14F-4D97-AF65-F5344CB8AC3E}">
        <p14:creationId xmlns:p14="http://schemas.microsoft.com/office/powerpoint/2010/main" val="3710272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accent1">
              <a:lumMod val="20000"/>
              <a:lumOff val="80000"/>
            </a:schemeClr>
          </a:solidFill>
          <a:effectLst>
            <a:outerShdw blurRad="38100" dist="38100" dir="2700000" algn="tl">
              <a:srgbClr val="000000">
                <a:alpha val="43137"/>
              </a:srgbClr>
            </a:outerShdw>
          </a:effectLst>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accent1">
              <a:lumMod val="7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accent1">
              <a:lumMod val="7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accent1">
              <a:lumMod val="7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accent1">
              <a:lumMod val="7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kk-KZ" sz="4800" b="1" smtClean="0"/>
              <a:t>Саяси ғылымның даму тарихы және негізгі кезеңдері</a:t>
            </a:r>
            <a:endParaRPr lang="ru-RU" sz="4800" b="1" dirty="0"/>
          </a:p>
        </p:txBody>
      </p:sp>
      <p:sp>
        <p:nvSpPr>
          <p:cNvPr id="3" name="Прямоугольник 2"/>
          <p:cNvSpPr/>
          <p:nvPr/>
        </p:nvSpPr>
        <p:spPr>
          <a:xfrm>
            <a:off x="107504" y="4581128"/>
            <a:ext cx="4572000" cy="646331"/>
          </a:xfrm>
          <a:prstGeom prst="rect">
            <a:avLst/>
          </a:prstGeom>
        </p:spPr>
        <p:txBody>
          <a:bodyPr>
            <a:spAutoFit/>
          </a:bodyPr>
          <a:lstStyle/>
          <a:p>
            <a:r>
              <a:rPr lang="kk-KZ" dirty="0"/>
              <a:t>Айдарбаева Раушан Қайса қызы, тарих ғылымдарының кандидаты, доцент</a:t>
            </a:r>
            <a:endParaRPr lang="ru-RU" dirty="0"/>
          </a:p>
        </p:txBody>
      </p:sp>
      <p:sp>
        <p:nvSpPr>
          <p:cNvPr id="4" name="Прямоугольник 3"/>
          <p:cNvSpPr/>
          <p:nvPr/>
        </p:nvSpPr>
        <p:spPr>
          <a:xfrm>
            <a:off x="323528" y="1700808"/>
            <a:ext cx="2880320" cy="584775"/>
          </a:xfrm>
          <a:prstGeom prst="rect">
            <a:avLst/>
          </a:prstGeom>
        </p:spPr>
        <p:txBody>
          <a:bodyPr wrap="square">
            <a:spAutoFit/>
          </a:bodyPr>
          <a:lstStyle/>
          <a:p>
            <a:r>
              <a:rPr lang="kk-KZ" sz="3200" dirty="0">
                <a:solidFill>
                  <a:schemeClr val="bg1"/>
                </a:solidFill>
              </a:rPr>
              <a:t>2-дәріс </a:t>
            </a:r>
            <a:endParaRPr lang="ru-RU" sz="3200" dirty="0">
              <a:solidFill>
                <a:schemeClr val="bg1"/>
              </a:solidFill>
            </a:endParaRPr>
          </a:p>
        </p:txBody>
      </p:sp>
    </p:spTree>
    <p:extLst>
      <p:ext uri="{BB962C8B-B14F-4D97-AF65-F5344CB8AC3E}">
        <p14:creationId xmlns:p14="http://schemas.microsoft.com/office/powerpoint/2010/main" val="1857870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b="1" dirty="0"/>
              <a:t>ЖОСПАР</a:t>
            </a:r>
          </a:p>
        </p:txBody>
      </p:sp>
      <p:sp>
        <p:nvSpPr>
          <p:cNvPr id="25" name="Rectangle 254"/>
          <p:cNvSpPr>
            <a:spLocks noChangeArrowheads="1"/>
          </p:cNvSpPr>
          <p:nvPr/>
        </p:nvSpPr>
        <p:spPr bwMode="gray">
          <a:xfrm rot="3419336">
            <a:off x="816463" y="4874626"/>
            <a:ext cx="469033" cy="613324"/>
          </a:xfrm>
          <a:prstGeom prst="rect">
            <a:avLst/>
          </a:prstGeom>
          <a:gradFill rotWithShape="1">
            <a:gsLst>
              <a:gs pos="0">
                <a:schemeClr val="folHlink"/>
              </a:gs>
              <a:gs pos="100000">
                <a:schemeClr val="fo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folHlink"/>
            </a:extrusionClr>
          </a:sp3d>
        </p:spPr>
        <p:txBody>
          <a:bodyPr wrap="none" anchor="ctr">
            <a:flatTx/>
          </a:bodyPr>
          <a:lstStyle/>
          <a:p>
            <a:endParaRPr lang="ru-RU"/>
          </a:p>
        </p:txBody>
      </p:sp>
      <p:sp>
        <p:nvSpPr>
          <p:cNvPr id="26" name="Text Box 255"/>
          <p:cNvSpPr txBox="1">
            <a:spLocks noChangeArrowheads="1"/>
          </p:cNvSpPr>
          <p:nvPr/>
        </p:nvSpPr>
        <p:spPr bwMode="gray">
          <a:xfrm>
            <a:off x="852498" y="4948664"/>
            <a:ext cx="612668" cy="461665"/>
          </a:xfrm>
          <a:prstGeom prst="rect">
            <a:avLst/>
          </a:prstGeom>
          <a:noFill/>
          <a:ln w="9525" algn="ctr">
            <a:noFill/>
            <a:miter lim="800000"/>
            <a:headEnd/>
            <a:tailEnd/>
          </a:ln>
          <a:effectLst/>
        </p:spPr>
        <p:txBody>
          <a:bodyPr wrap="none">
            <a:spAutoFit/>
          </a:bodyPr>
          <a:lstStyle/>
          <a:p>
            <a:pPr algn="ctr" eaLnBrk="0" hangingPunct="0"/>
            <a:r>
              <a:rPr lang="kk-KZ" sz="2400" b="1" dirty="0">
                <a:solidFill>
                  <a:srgbClr val="FFFFFF"/>
                </a:solidFill>
                <a:latin typeface="Arial" charset="0"/>
              </a:rPr>
              <a:t>2.</a:t>
            </a:r>
            <a:r>
              <a:rPr lang="en-US" sz="2400" b="1" dirty="0">
                <a:solidFill>
                  <a:srgbClr val="FFFFFF"/>
                </a:solidFill>
                <a:latin typeface="Arial" charset="0"/>
              </a:rPr>
              <a:t>4</a:t>
            </a:r>
          </a:p>
        </p:txBody>
      </p:sp>
      <p:sp>
        <p:nvSpPr>
          <p:cNvPr id="28" name="Rectangle 257"/>
          <p:cNvSpPr>
            <a:spLocks noChangeArrowheads="1"/>
          </p:cNvSpPr>
          <p:nvPr/>
        </p:nvSpPr>
        <p:spPr bwMode="gray">
          <a:xfrm rot="3419336" flipV="1">
            <a:off x="808847" y="2159587"/>
            <a:ext cx="481769" cy="608027"/>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p:spPr>
        <p:txBody>
          <a:bodyPr wrap="none" anchor="ctr">
            <a:flatTx/>
          </a:bodyPr>
          <a:lstStyle/>
          <a:p>
            <a:endParaRPr lang="ru-RU">
              <a:solidFill>
                <a:srgbClr val="FF0000"/>
              </a:solidFill>
            </a:endParaRPr>
          </a:p>
        </p:txBody>
      </p:sp>
      <p:sp>
        <p:nvSpPr>
          <p:cNvPr id="29" name="Text Box 258"/>
          <p:cNvSpPr txBox="1">
            <a:spLocks noChangeArrowheads="1"/>
          </p:cNvSpPr>
          <p:nvPr/>
        </p:nvSpPr>
        <p:spPr bwMode="gray">
          <a:xfrm>
            <a:off x="1835696" y="2229937"/>
            <a:ext cx="6798030" cy="461665"/>
          </a:xfrm>
          <a:prstGeom prst="rect">
            <a:avLst/>
          </a:prstGeom>
          <a:noFill/>
          <a:ln w="9525" algn="ctr">
            <a:noFill/>
            <a:miter lim="800000"/>
            <a:headEnd/>
            <a:tailEnd/>
          </a:ln>
          <a:effectLst/>
        </p:spPr>
        <p:txBody>
          <a:bodyPr wrap="square">
            <a:spAutoFit/>
          </a:bodyPr>
          <a:lstStyle/>
          <a:p>
            <a:pPr eaLnBrk="0" hangingPunct="0"/>
            <a:r>
              <a:rPr lang="kk-KZ" sz="2400" b="1" dirty="0">
                <a:solidFill>
                  <a:srgbClr val="FF0000"/>
                </a:solidFill>
                <a:latin typeface="Arial" charset="0"/>
              </a:rPr>
              <a:t>Құлдық дәуірдегі саяси ой-пікірлер</a:t>
            </a:r>
          </a:p>
        </p:txBody>
      </p:sp>
      <p:sp>
        <p:nvSpPr>
          <p:cNvPr id="30" name="Text Box 259"/>
          <p:cNvSpPr txBox="1">
            <a:spLocks noChangeArrowheads="1"/>
          </p:cNvSpPr>
          <p:nvPr/>
        </p:nvSpPr>
        <p:spPr bwMode="gray">
          <a:xfrm>
            <a:off x="648604" y="2269139"/>
            <a:ext cx="720117" cy="461665"/>
          </a:xfrm>
          <a:prstGeom prst="rect">
            <a:avLst/>
          </a:prstGeom>
          <a:noFill/>
          <a:ln w="9525" algn="ctr">
            <a:noFill/>
            <a:miter lim="800000"/>
            <a:headEnd/>
            <a:tailEnd/>
          </a:ln>
          <a:effectLst/>
        </p:spPr>
        <p:txBody>
          <a:bodyPr wrap="square">
            <a:spAutoFit/>
          </a:bodyPr>
          <a:lstStyle/>
          <a:p>
            <a:pPr algn="ctr" eaLnBrk="0" hangingPunct="0"/>
            <a:r>
              <a:rPr lang="kk-KZ" sz="2400" b="1" dirty="0">
                <a:solidFill>
                  <a:srgbClr val="FFFFFF"/>
                </a:solidFill>
                <a:latin typeface="Arial" charset="0"/>
              </a:rPr>
              <a:t> 2.1</a:t>
            </a:r>
            <a:endParaRPr lang="en-US" sz="2400" b="1" dirty="0">
              <a:solidFill>
                <a:srgbClr val="FFFFFF"/>
              </a:solidFill>
              <a:latin typeface="Arial" charset="0"/>
            </a:endParaRPr>
          </a:p>
        </p:txBody>
      </p:sp>
      <p:sp>
        <p:nvSpPr>
          <p:cNvPr id="32" name="Rectangle 261"/>
          <p:cNvSpPr>
            <a:spLocks noChangeArrowheads="1"/>
          </p:cNvSpPr>
          <p:nvPr/>
        </p:nvSpPr>
        <p:spPr bwMode="gray">
          <a:xfrm rot="3419336">
            <a:off x="862834" y="2980807"/>
            <a:ext cx="469033" cy="613323"/>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2"/>
            </a:extrusionClr>
          </a:sp3d>
        </p:spPr>
        <p:txBody>
          <a:bodyPr wrap="none" anchor="ctr">
            <a:flatTx/>
          </a:bodyPr>
          <a:lstStyle/>
          <a:p>
            <a:endParaRPr lang="ru-RU"/>
          </a:p>
        </p:txBody>
      </p:sp>
      <p:sp>
        <p:nvSpPr>
          <p:cNvPr id="33" name="Text Box 262"/>
          <p:cNvSpPr txBox="1">
            <a:spLocks noChangeArrowheads="1"/>
          </p:cNvSpPr>
          <p:nvPr/>
        </p:nvSpPr>
        <p:spPr bwMode="gray">
          <a:xfrm>
            <a:off x="791017" y="3067148"/>
            <a:ext cx="612668" cy="461665"/>
          </a:xfrm>
          <a:prstGeom prst="rect">
            <a:avLst/>
          </a:prstGeom>
          <a:noFill/>
          <a:ln w="9525" algn="ctr">
            <a:noFill/>
            <a:miter lim="800000"/>
            <a:headEnd/>
            <a:tailEnd/>
          </a:ln>
          <a:effectLst/>
        </p:spPr>
        <p:txBody>
          <a:bodyPr wrap="none">
            <a:spAutoFit/>
          </a:bodyPr>
          <a:lstStyle/>
          <a:p>
            <a:pPr algn="ctr" eaLnBrk="0" hangingPunct="0"/>
            <a:r>
              <a:rPr lang="en-US" sz="2400" b="1" dirty="0">
                <a:solidFill>
                  <a:srgbClr val="FFFFFF"/>
                </a:solidFill>
                <a:latin typeface="Arial" charset="0"/>
              </a:rPr>
              <a:t>2</a:t>
            </a:r>
            <a:r>
              <a:rPr lang="kk-KZ" sz="2400" b="1" dirty="0">
                <a:solidFill>
                  <a:srgbClr val="FFFFFF"/>
                </a:solidFill>
                <a:latin typeface="Arial" charset="0"/>
              </a:rPr>
              <a:t>.2</a:t>
            </a:r>
            <a:endParaRPr lang="en-US" sz="2400" b="1" dirty="0">
              <a:solidFill>
                <a:srgbClr val="FFFFFF"/>
              </a:solidFill>
              <a:latin typeface="Arial" charset="0"/>
            </a:endParaRPr>
          </a:p>
        </p:txBody>
      </p:sp>
      <p:sp>
        <p:nvSpPr>
          <p:cNvPr id="35" name="Rectangle 264"/>
          <p:cNvSpPr>
            <a:spLocks noChangeArrowheads="1"/>
          </p:cNvSpPr>
          <p:nvPr/>
        </p:nvSpPr>
        <p:spPr bwMode="gray">
          <a:xfrm rot="3419336">
            <a:off x="784245" y="3834800"/>
            <a:ext cx="469033" cy="613324"/>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p:spPr>
        <p:txBody>
          <a:bodyPr wrap="none" anchor="ctr">
            <a:flatTx/>
          </a:bodyPr>
          <a:lstStyle/>
          <a:p>
            <a:endParaRPr lang="ru-RU"/>
          </a:p>
        </p:txBody>
      </p:sp>
      <p:sp>
        <p:nvSpPr>
          <p:cNvPr id="36" name="Text Box 265"/>
          <p:cNvSpPr txBox="1">
            <a:spLocks noChangeArrowheads="1"/>
          </p:cNvSpPr>
          <p:nvPr/>
        </p:nvSpPr>
        <p:spPr bwMode="gray">
          <a:xfrm>
            <a:off x="712429" y="3910630"/>
            <a:ext cx="612668" cy="461665"/>
          </a:xfrm>
          <a:prstGeom prst="rect">
            <a:avLst/>
          </a:prstGeom>
          <a:noFill/>
          <a:ln w="9525" algn="ctr">
            <a:noFill/>
            <a:miter lim="800000"/>
            <a:headEnd/>
            <a:tailEnd/>
          </a:ln>
          <a:effectLst/>
        </p:spPr>
        <p:txBody>
          <a:bodyPr wrap="none">
            <a:spAutoFit/>
          </a:bodyPr>
          <a:lstStyle/>
          <a:p>
            <a:pPr algn="ctr" eaLnBrk="0" hangingPunct="0"/>
            <a:r>
              <a:rPr lang="kk-KZ" sz="2400" b="1" dirty="0">
                <a:solidFill>
                  <a:srgbClr val="FFFFFF"/>
                </a:solidFill>
                <a:latin typeface="Arial" charset="0"/>
              </a:rPr>
              <a:t>2.</a:t>
            </a:r>
            <a:r>
              <a:rPr lang="en-US" sz="2400" b="1" dirty="0">
                <a:solidFill>
                  <a:srgbClr val="FFFFFF"/>
                </a:solidFill>
                <a:latin typeface="Arial" charset="0"/>
              </a:rPr>
              <a:t>3</a:t>
            </a:r>
          </a:p>
        </p:txBody>
      </p:sp>
      <p:sp>
        <p:nvSpPr>
          <p:cNvPr id="40" name="Text Box 269"/>
          <p:cNvSpPr txBox="1">
            <a:spLocks noChangeArrowheads="1"/>
          </p:cNvSpPr>
          <p:nvPr/>
        </p:nvSpPr>
        <p:spPr bwMode="gray">
          <a:xfrm>
            <a:off x="1835696" y="3068136"/>
            <a:ext cx="7007378" cy="461665"/>
          </a:xfrm>
          <a:prstGeom prst="rect">
            <a:avLst/>
          </a:prstGeom>
          <a:noFill/>
          <a:ln w="9525" algn="ctr">
            <a:noFill/>
            <a:miter lim="800000"/>
            <a:headEnd/>
            <a:tailEnd/>
          </a:ln>
          <a:effectLst/>
        </p:spPr>
        <p:txBody>
          <a:bodyPr wrap="square">
            <a:spAutoFit/>
          </a:bodyPr>
          <a:lstStyle/>
          <a:p>
            <a:pPr eaLnBrk="0" hangingPunct="0"/>
            <a:r>
              <a:rPr lang="kk-KZ" sz="2400" b="1" dirty="0">
                <a:solidFill>
                  <a:srgbClr val="FF0000"/>
                </a:solidFill>
                <a:latin typeface="Arial" charset="0"/>
              </a:rPr>
              <a:t>Орта ғасырдағы саяси идеялар</a:t>
            </a:r>
          </a:p>
        </p:txBody>
      </p:sp>
      <p:sp>
        <p:nvSpPr>
          <p:cNvPr id="41" name="Text Box 270"/>
          <p:cNvSpPr txBox="1">
            <a:spLocks noChangeArrowheads="1"/>
          </p:cNvSpPr>
          <p:nvPr/>
        </p:nvSpPr>
        <p:spPr bwMode="gray">
          <a:xfrm>
            <a:off x="1810815" y="3924956"/>
            <a:ext cx="6822911" cy="830997"/>
          </a:xfrm>
          <a:prstGeom prst="rect">
            <a:avLst/>
          </a:prstGeom>
          <a:noFill/>
          <a:ln w="9525" algn="ctr">
            <a:noFill/>
            <a:miter lim="800000"/>
            <a:headEnd/>
            <a:tailEnd/>
          </a:ln>
          <a:effectLst/>
        </p:spPr>
        <p:txBody>
          <a:bodyPr wrap="square">
            <a:spAutoFit/>
          </a:bodyPr>
          <a:lstStyle/>
          <a:p>
            <a:pPr eaLnBrk="0" hangingPunct="0"/>
            <a:r>
              <a:rPr lang="kk-KZ" sz="2400" b="1" dirty="0">
                <a:solidFill>
                  <a:srgbClr val="FF0000"/>
                </a:solidFill>
                <a:latin typeface="Arial" charset="0"/>
              </a:rPr>
              <a:t>Қайта өрлеу  және Ағарту дәуіріндегі саяси ойлардың дамуы</a:t>
            </a:r>
          </a:p>
        </p:txBody>
      </p:sp>
      <p:sp>
        <p:nvSpPr>
          <p:cNvPr id="42" name="Text Box 271"/>
          <p:cNvSpPr txBox="1">
            <a:spLocks noChangeArrowheads="1"/>
          </p:cNvSpPr>
          <p:nvPr/>
        </p:nvSpPr>
        <p:spPr bwMode="gray">
          <a:xfrm>
            <a:off x="1810815" y="5040459"/>
            <a:ext cx="6984776" cy="461665"/>
          </a:xfrm>
          <a:prstGeom prst="rect">
            <a:avLst/>
          </a:prstGeom>
          <a:noFill/>
          <a:ln w="9525" algn="ctr">
            <a:noFill/>
            <a:miter lim="800000"/>
            <a:headEnd/>
            <a:tailEnd/>
          </a:ln>
          <a:effectLst/>
        </p:spPr>
        <p:txBody>
          <a:bodyPr wrap="square">
            <a:spAutoFit/>
          </a:bodyPr>
          <a:lstStyle/>
          <a:p>
            <a:pPr eaLnBrk="0" hangingPunct="0"/>
            <a:r>
              <a:rPr lang="kk-KZ" sz="2400" b="1" dirty="0">
                <a:solidFill>
                  <a:srgbClr val="FF0000"/>
                </a:solidFill>
                <a:latin typeface="Arial" charset="0"/>
              </a:rPr>
              <a:t>Қазақ даласындағы саяси ой-пікірлер</a:t>
            </a:r>
          </a:p>
        </p:txBody>
      </p:sp>
    </p:spTree>
    <p:extLst>
      <p:ext uri="{BB962C8B-B14F-4D97-AF65-F5344CB8AC3E}">
        <p14:creationId xmlns:p14="http://schemas.microsoft.com/office/powerpoint/2010/main" val="1343024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0081" y="548680"/>
            <a:ext cx="7469289" cy="584775"/>
          </a:xfrm>
          <a:prstGeom prst="rect">
            <a:avLst/>
          </a:prstGeom>
        </p:spPr>
        <p:txBody>
          <a:bodyPr wrap="none">
            <a:spAutoFit/>
          </a:bodyPr>
          <a:lstStyle/>
          <a:p>
            <a:pPr eaLnBrk="0" hangingPunct="0"/>
            <a:r>
              <a:rPr lang="kk-KZ" sz="3200" dirty="0">
                <a:solidFill>
                  <a:schemeClr val="bg1"/>
                </a:solidFill>
                <a:latin typeface="Arial" charset="0"/>
              </a:rPr>
              <a:t>2.1 Құлдық дәуірдегі саяси ой-пікірлер</a:t>
            </a:r>
          </a:p>
        </p:txBody>
      </p:sp>
      <p:sp>
        <p:nvSpPr>
          <p:cNvPr id="3" name="Прямоугольник 2"/>
          <p:cNvSpPr/>
          <p:nvPr/>
        </p:nvSpPr>
        <p:spPr>
          <a:xfrm>
            <a:off x="3347864" y="1884682"/>
            <a:ext cx="5400600" cy="412797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400" b="1" dirty="0" smtClean="0"/>
              <a:t>БРАХМАНИЗМ </a:t>
            </a:r>
            <a:r>
              <a:rPr lang="kk-KZ" sz="2400" b="1" dirty="0" smtClean="0"/>
              <a:t>(Ежелгі Үндістан)</a:t>
            </a:r>
          </a:p>
          <a:p>
            <a:pPr algn="ctr"/>
            <a:endParaRPr lang="kk-KZ" sz="2400" b="1" dirty="0" smtClean="0"/>
          </a:p>
          <a:p>
            <a:pPr algn="ctr"/>
            <a:r>
              <a:rPr lang="en-US" sz="2400" dirty="0" smtClean="0"/>
              <a:t>4</a:t>
            </a:r>
            <a:r>
              <a:rPr lang="kk-KZ" sz="2400" dirty="0" smtClean="0"/>
              <a:t> варна (әлеуметтік қабат):</a:t>
            </a:r>
          </a:p>
          <a:p>
            <a:pPr marL="342900" indent="-342900">
              <a:buFont typeface="Wingdings" panose="05000000000000000000" pitchFamily="2" charset="2"/>
              <a:buChar char="§"/>
            </a:pPr>
            <a:r>
              <a:rPr lang="kk-KZ" sz="2400" dirty="0" smtClean="0"/>
              <a:t>Брахман (абыздар, дінбасылар, ұстаздар)</a:t>
            </a:r>
          </a:p>
          <a:p>
            <a:pPr marL="342900" indent="-342900">
              <a:buFont typeface="Wingdings" panose="05000000000000000000" pitchFamily="2" charset="2"/>
              <a:buChar char="§"/>
            </a:pPr>
            <a:r>
              <a:rPr lang="kk-KZ" sz="2400" dirty="0" smtClean="0"/>
              <a:t>Кшатрия (билеушілер, жауынгерлер)</a:t>
            </a:r>
          </a:p>
          <a:p>
            <a:pPr marL="342900" indent="-342900">
              <a:buFont typeface="Wingdings" panose="05000000000000000000" pitchFamily="2" charset="2"/>
              <a:buChar char="§"/>
            </a:pPr>
            <a:r>
              <a:rPr lang="kk-KZ" sz="2400" dirty="0" smtClean="0"/>
              <a:t>Вайшя (маудагер, қолөнеші, шаруа)</a:t>
            </a:r>
          </a:p>
          <a:p>
            <a:pPr marL="342900" indent="-342900">
              <a:buFont typeface="Wingdings" panose="05000000000000000000" pitchFamily="2" charset="2"/>
              <a:buChar char="§"/>
            </a:pPr>
            <a:r>
              <a:rPr lang="kk-KZ" sz="2400" dirty="0" smtClean="0"/>
              <a:t>Шудра (күтуші қызметкерлер)</a:t>
            </a:r>
            <a:endParaRPr lang="ru-RU" sz="2400" dirty="0"/>
          </a:p>
        </p:txBody>
      </p:sp>
      <p:pic>
        <p:nvPicPr>
          <p:cNvPr id="1026" name="Picture 2" descr="Брахм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420888"/>
            <a:ext cx="2718022" cy="3384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041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0081" y="548680"/>
            <a:ext cx="7469289" cy="584775"/>
          </a:xfrm>
          <a:prstGeom prst="rect">
            <a:avLst/>
          </a:prstGeom>
        </p:spPr>
        <p:txBody>
          <a:bodyPr wrap="none">
            <a:spAutoFit/>
          </a:bodyPr>
          <a:lstStyle/>
          <a:p>
            <a:pPr eaLnBrk="0" hangingPunct="0"/>
            <a:r>
              <a:rPr lang="kk-KZ" sz="3200" dirty="0">
                <a:solidFill>
                  <a:schemeClr val="bg1"/>
                </a:solidFill>
                <a:latin typeface="Arial" charset="0"/>
              </a:rPr>
              <a:t>2.1 Құлдық дәуірдегі саяси ой-пікірлер</a:t>
            </a:r>
          </a:p>
        </p:txBody>
      </p:sp>
      <p:sp>
        <p:nvSpPr>
          <p:cNvPr id="2" name="AutoShape 4" descr="Конфуций"/>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kk-KZ" dirty="0" smtClean="0"/>
              <a:t> </a:t>
            </a:r>
            <a:endParaRPr lang="ru-RU" dirty="0"/>
          </a:p>
        </p:txBody>
      </p:sp>
      <p:sp>
        <p:nvSpPr>
          <p:cNvPr id="4" name="AutoShape 6" descr="Конфуций"/>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 name="Рисунок 5"/>
          <p:cNvPicPr>
            <a:picLocks noChangeAspect="1"/>
          </p:cNvPicPr>
          <p:nvPr/>
        </p:nvPicPr>
        <p:blipFill>
          <a:blip r:embed="rId3"/>
          <a:stretch>
            <a:fillRect/>
          </a:stretch>
        </p:blipFill>
        <p:spPr>
          <a:xfrm>
            <a:off x="299861" y="2420888"/>
            <a:ext cx="3115024" cy="3528392"/>
          </a:xfrm>
          <a:prstGeom prst="rect">
            <a:avLst/>
          </a:prstGeom>
        </p:spPr>
      </p:pic>
      <p:sp>
        <p:nvSpPr>
          <p:cNvPr id="7" name="Прямоугольник 6"/>
          <p:cNvSpPr/>
          <p:nvPr/>
        </p:nvSpPr>
        <p:spPr>
          <a:xfrm>
            <a:off x="3851920" y="2132856"/>
            <a:ext cx="5008931" cy="41044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b="1" dirty="0" smtClean="0"/>
              <a:t>КОНФУЦИЙ (б.з.д. 551-479 жж.)</a:t>
            </a:r>
          </a:p>
          <a:p>
            <a:pPr algn="ctr"/>
            <a:r>
              <a:rPr lang="kk-KZ" sz="2400" b="1" dirty="0" smtClean="0"/>
              <a:t>Отбасы </a:t>
            </a:r>
            <a:r>
              <a:rPr lang="en-US" sz="2400" b="1" dirty="0" smtClean="0"/>
              <a:t>– </a:t>
            </a:r>
            <a:r>
              <a:rPr lang="kk-KZ" sz="2400" dirty="0" smtClean="0"/>
              <a:t>мемлекеттік құрылымның идеалды моделі</a:t>
            </a:r>
          </a:p>
          <a:p>
            <a:pPr algn="ctr"/>
            <a:r>
              <a:rPr lang="kk-KZ" sz="2400" b="1" dirty="0" smtClean="0"/>
              <a:t>Император </a:t>
            </a:r>
            <a:r>
              <a:rPr lang="en-US" sz="2400" b="1" dirty="0" smtClean="0"/>
              <a:t>– </a:t>
            </a:r>
            <a:r>
              <a:rPr lang="kk-KZ" sz="2400" dirty="0" smtClean="0"/>
              <a:t>әке</a:t>
            </a:r>
            <a:r>
              <a:rPr lang="kk-KZ" sz="2400" smtClean="0"/>
              <a:t>, </a:t>
            </a:r>
            <a:r>
              <a:rPr lang="kk-KZ" sz="2400" b="1" smtClean="0"/>
              <a:t>саяси </a:t>
            </a:r>
            <a:r>
              <a:rPr lang="kk-KZ" sz="2400" b="1" dirty="0" smtClean="0"/>
              <a:t>субъект </a:t>
            </a:r>
            <a:r>
              <a:rPr lang="en-US" sz="2400" dirty="0" smtClean="0"/>
              <a:t>– </a:t>
            </a:r>
            <a:r>
              <a:rPr lang="kk-KZ" sz="2400" dirty="0" smtClean="0"/>
              <a:t>балалар</a:t>
            </a:r>
          </a:p>
          <a:p>
            <a:pPr algn="ctr"/>
            <a:endParaRPr lang="kk-KZ" sz="2400" b="1" dirty="0"/>
          </a:p>
          <a:p>
            <a:pPr algn="ctr"/>
            <a:r>
              <a:rPr lang="kk-KZ" sz="2400" b="1" i="1" dirty="0" smtClean="0"/>
              <a:t>Мемлекет заңдарға сүйенеді, ата</a:t>
            </a:r>
            <a:r>
              <a:rPr lang="en-US" sz="2400" b="1" i="1" dirty="0" smtClean="0"/>
              <a:t>-</a:t>
            </a:r>
            <a:r>
              <a:rPr lang="kk-KZ" sz="2400" b="1" i="1" dirty="0" smtClean="0"/>
              <a:t>дәстүрі</a:t>
            </a:r>
            <a:r>
              <a:rPr lang="ru-RU" sz="2400" b="1" i="1" dirty="0" smtClean="0"/>
              <a:t> мен </a:t>
            </a:r>
            <a:r>
              <a:rPr lang="kk-KZ" sz="2400" b="1" i="1" dirty="0" smtClean="0"/>
              <a:t>дінді құрметтейді</a:t>
            </a:r>
            <a:endParaRPr lang="kk-KZ" sz="2400" b="1" i="1" dirty="0"/>
          </a:p>
        </p:txBody>
      </p:sp>
    </p:spTree>
    <p:extLst>
      <p:ext uri="{BB962C8B-B14F-4D97-AF65-F5344CB8AC3E}">
        <p14:creationId xmlns:p14="http://schemas.microsoft.com/office/powerpoint/2010/main" val="1374443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48679"/>
            <a:ext cx="7469289" cy="584775"/>
          </a:xfrm>
          <a:prstGeom prst="rect">
            <a:avLst/>
          </a:prstGeom>
        </p:spPr>
        <p:txBody>
          <a:bodyPr wrap="none">
            <a:spAutoFit/>
          </a:bodyPr>
          <a:lstStyle/>
          <a:p>
            <a:pPr eaLnBrk="0" hangingPunct="0"/>
            <a:r>
              <a:rPr lang="kk-KZ" sz="3200" dirty="0">
                <a:solidFill>
                  <a:schemeClr val="bg1"/>
                </a:solidFill>
                <a:latin typeface="Arial" charset="0"/>
              </a:rPr>
              <a:t>2.1 Құлдық дәуірдегі саяси ой-пікірлер</a:t>
            </a:r>
          </a:p>
        </p:txBody>
      </p:sp>
      <p:pic>
        <p:nvPicPr>
          <p:cNvPr id="2050" name="Picture 2" descr="C:\Users\User\Desktop\саясаттану\Платон.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081" y="2348880"/>
            <a:ext cx="2021680" cy="2583258"/>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843808" y="1772816"/>
            <a:ext cx="5832648" cy="378565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b="1" dirty="0"/>
              <a:t>ПЛАТОН </a:t>
            </a:r>
          </a:p>
          <a:p>
            <a:endParaRPr lang="ru-RU" sz="2400" dirty="0"/>
          </a:p>
          <a:p>
            <a:r>
              <a:rPr lang="kk-KZ" sz="2400" dirty="0"/>
              <a:t>«Мемлекет», «Саясатшы», «Заңдар», «Софист»</a:t>
            </a:r>
          </a:p>
          <a:p>
            <a:endParaRPr lang="ru-RU" sz="2400" dirty="0"/>
          </a:p>
          <a:p>
            <a:r>
              <a:rPr lang="kk-KZ" sz="2400" dirty="0"/>
              <a:t>«Адамдар қажеттіліктерін жеке-дара өтей алмайды. Олар бірігіп қана қажеттіліктерін өтейді. Осы бірігу арқасында мемлекет пайда болады».</a:t>
            </a:r>
          </a:p>
          <a:p>
            <a:endParaRPr lang="kk-KZ" sz="2400" dirty="0"/>
          </a:p>
        </p:txBody>
      </p:sp>
      <p:sp>
        <p:nvSpPr>
          <p:cNvPr id="5" name="Прямоугольник 4"/>
          <p:cNvSpPr/>
          <p:nvPr/>
        </p:nvSpPr>
        <p:spPr>
          <a:xfrm>
            <a:off x="390081" y="548680"/>
            <a:ext cx="7469289" cy="584775"/>
          </a:xfrm>
          <a:prstGeom prst="rect">
            <a:avLst/>
          </a:prstGeom>
        </p:spPr>
        <p:txBody>
          <a:bodyPr wrap="none">
            <a:spAutoFit/>
          </a:bodyPr>
          <a:lstStyle/>
          <a:p>
            <a:pPr eaLnBrk="0" hangingPunct="0"/>
            <a:r>
              <a:rPr lang="kk-KZ" sz="3200" dirty="0">
                <a:solidFill>
                  <a:schemeClr val="bg1"/>
                </a:solidFill>
                <a:latin typeface="Arial" charset="0"/>
              </a:rPr>
              <a:t>2.1 Құлдық дәуірдегі саяси ой-пікірлер</a:t>
            </a:r>
          </a:p>
        </p:txBody>
      </p:sp>
    </p:spTree>
    <p:extLst>
      <p:ext uri="{BB962C8B-B14F-4D97-AF65-F5344CB8AC3E}">
        <p14:creationId xmlns:p14="http://schemas.microsoft.com/office/powerpoint/2010/main" val="584182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521796"/>
            <a:ext cx="7469289" cy="584775"/>
          </a:xfrm>
          <a:prstGeom prst="rect">
            <a:avLst/>
          </a:prstGeom>
        </p:spPr>
        <p:txBody>
          <a:bodyPr wrap="none">
            <a:spAutoFit/>
          </a:bodyPr>
          <a:lstStyle/>
          <a:p>
            <a:pPr eaLnBrk="0" hangingPunct="0"/>
            <a:r>
              <a:rPr lang="kk-KZ" sz="3200" dirty="0">
                <a:solidFill>
                  <a:schemeClr val="bg1"/>
                </a:solidFill>
                <a:latin typeface="Arial" charset="0"/>
              </a:rPr>
              <a:t>2.1 Құлдық дәуірдегі саяси ой-пікірлер</a:t>
            </a:r>
          </a:p>
        </p:txBody>
      </p:sp>
      <p:pic>
        <p:nvPicPr>
          <p:cNvPr id="3" name="Picture 2" descr="C:\Users\User\Desktop\саясаттану\Платон.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081" y="1988841"/>
            <a:ext cx="2021680" cy="2583258"/>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3203848" y="2136338"/>
            <a:ext cx="4940869" cy="267765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b="1" dirty="0"/>
              <a:t>ПЛАТОН </a:t>
            </a:r>
          </a:p>
          <a:p>
            <a:endParaRPr lang="ru-RU" sz="2400" dirty="0"/>
          </a:p>
          <a:p>
            <a:r>
              <a:rPr lang="kk-KZ" sz="2400" dirty="0"/>
              <a:t>Адамдарды үш үлкен әлеуметтік топқа (сословиеге) бөлді:</a:t>
            </a:r>
          </a:p>
          <a:p>
            <a:pPr marL="457200" indent="-457200">
              <a:buFont typeface="+mj-lt"/>
              <a:buAutoNum type="arabicPeriod"/>
            </a:pPr>
            <a:r>
              <a:rPr lang="kk-KZ" sz="2400" dirty="0">
                <a:solidFill>
                  <a:srgbClr val="C00000"/>
                </a:solidFill>
              </a:rPr>
              <a:t>Әкімдер;</a:t>
            </a:r>
          </a:p>
          <a:p>
            <a:pPr marL="457200" indent="-457200">
              <a:buFont typeface="+mj-lt"/>
              <a:buAutoNum type="arabicPeriod"/>
            </a:pPr>
            <a:r>
              <a:rPr lang="kk-KZ" sz="2400" dirty="0">
                <a:solidFill>
                  <a:srgbClr val="C00000"/>
                </a:solidFill>
              </a:rPr>
              <a:t>Қорғаушылар;</a:t>
            </a:r>
          </a:p>
          <a:p>
            <a:pPr marL="457200" indent="-457200">
              <a:buFont typeface="+mj-lt"/>
              <a:buAutoNum type="arabicPeriod"/>
            </a:pPr>
            <a:r>
              <a:rPr lang="kk-KZ" sz="2400" dirty="0">
                <a:solidFill>
                  <a:srgbClr val="C00000"/>
                </a:solidFill>
              </a:rPr>
              <a:t>Өндірушілер </a:t>
            </a:r>
            <a:endParaRPr lang="ru-RU" sz="2400" dirty="0">
              <a:solidFill>
                <a:srgbClr val="C00000"/>
              </a:solidFill>
            </a:endParaRPr>
          </a:p>
        </p:txBody>
      </p:sp>
      <p:sp>
        <p:nvSpPr>
          <p:cNvPr id="6" name="Прямоугольник 5"/>
          <p:cNvSpPr/>
          <p:nvPr/>
        </p:nvSpPr>
        <p:spPr>
          <a:xfrm>
            <a:off x="3203846" y="5157192"/>
            <a:ext cx="4940869" cy="83099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dirty="0">
                <a:solidFill>
                  <a:srgbClr val="C00000"/>
                </a:solidFill>
              </a:rPr>
              <a:t>Қоғамдық меншікті қолдап, жеке меншікке қарсы шықты</a:t>
            </a:r>
            <a:endParaRPr lang="ru-RU" sz="2400" dirty="0">
              <a:solidFill>
                <a:srgbClr val="C00000"/>
              </a:solidFill>
            </a:endParaRPr>
          </a:p>
        </p:txBody>
      </p:sp>
    </p:spTree>
    <p:extLst>
      <p:ext uri="{BB962C8B-B14F-4D97-AF65-F5344CB8AC3E}">
        <p14:creationId xmlns:p14="http://schemas.microsoft.com/office/powerpoint/2010/main" val="1915424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548680"/>
            <a:ext cx="7056784" cy="1077218"/>
          </a:xfrm>
          <a:prstGeom prst="rect">
            <a:avLst/>
          </a:prstGeom>
        </p:spPr>
        <p:txBody>
          <a:bodyPr wrap="square">
            <a:spAutoFit/>
          </a:bodyPr>
          <a:lstStyle/>
          <a:p>
            <a:pPr eaLnBrk="0" hangingPunct="0"/>
            <a:r>
              <a:rPr lang="kk-KZ" sz="3200" dirty="0">
                <a:solidFill>
                  <a:schemeClr val="bg1"/>
                </a:solidFill>
                <a:latin typeface="Arial" charset="0"/>
              </a:rPr>
              <a:t>2.1 Құлдық дәуірдегі саяси ой-пікірлер</a:t>
            </a:r>
          </a:p>
        </p:txBody>
      </p:sp>
      <p:sp>
        <p:nvSpPr>
          <p:cNvPr id="3" name="Прямоугольник 2"/>
          <p:cNvSpPr/>
          <p:nvPr/>
        </p:nvSpPr>
        <p:spPr>
          <a:xfrm>
            <a:off x="2621177" y="3244334"/>
            <a:ext cx="3901646" cy="369332"/>
          </a:xfrm>
          <a:prstGeom prst="rect">
            <a:avLst/>
          </a:prstGeom>
        </p:spPr>
        <p:txBody>
          <a:bodyPr wrap="none">
            <a:spAutoFit/>
          </a:bodyPr>
          <a:lstStyle/>
          <a:p>
            <a:pPr eaLnBrk="0" hangingPunct="0"/>
            <a:r>
              <a:rPr lang="kk-KZ" dirty="0">
                <a:solidFill>
                  <a:schemeClr val="bg1"/>
                </a:solidFill>
                <a:latin typeface="Arial" charset="0"/>
              </a:rPr>
              <a:t>Құлдық дәуірдегі саяси ой-пікірлер</a:t>
            </a:r>
          </a:p>
        </p:txBody>
      </p:sp>
      <p:pic>
        <p:nvPicPr>
          <p:cNvPr id="4" name="Picture 2" descr="C:\Users\User\Desktop\саясаттану\Платон.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2408613"/>
            <a:ext cx="2021680" cy="2583258"/>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2886318" y="3700242"/>
            <a:ext cx="2066528"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b="1" dirty="0"/>
              <a:t>ДҰРЫС: </a:t>
            </a:r>
          </a:p>
          <a:p>
            <a:pPr algn="ctr"/>
            <a:endParaRPr lang="kk-KZ" dirty="0"/>
          </a:p>
          <a:p>
            <a:pPr algn="ctr"/>
            <a:r>
              <a:rPr lang="kk-KZ" dirty="0"/>
              <a:t>1. АРИСТОКРАТИЯ</a:t>
            </a:r>
            <a:endParaRPr lang="ru-RU" dirty="0"/>
          </a:p>
        </p:txBody>
      </p:sp>
      <p:sp>
        <p:nvSpPr>
          <p:cNvPr id="9" name="Прямоугольник 8"/>
          <p:cNvSpPr/>
          <p:nvPr/>
        </p:nvSpPr>
        <p:spPr>
          <a:xfrm>
            <a:off x="6300192" y="3700242"/>
            <a:ext cx="2066528" cy="174371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b="1" dirty="0"/>
              <a:t>БҰРЫС:</a:t>
            </a:r>
          </a:p>
          <a:p>
            <a:pPr algn="ctr"/>
            <a:endParaRPr lang="kk-KZ" dirty="0"/>
          </a:p>
          <a:p>
            <a:pPr marL="342900" indent="-342900">
              <a:buFont typeface="+mj-lt"/>
              <a:buAutoNum type="arabicPeriod"/>
            </a:pPr>
            <a:r>
              <a:rPr lang="kk-KZ" dirty="0"/>
              <a:t> Тимократия;</a:t>
            </a:r>
          </a:p>
          <a:p>
            <a:pPr marL="342900" indent="-342900">
              <a:buFont typeface="+mj-lt"/>
              <a:buAutoNum type="arabicPeriod"/>
            </a:pPr>
            <a:r>
              <a:rPr lang="kk-KZ" dirty="0"/>
              <a:t>Олигархия;</a:t>
            </a:r>
          </a:p>
          <a:p>
            <a:pPr marL="342900" indent="-342900">
              <a:buFont typeface="+mj-lt"/>
              <a:buAutoNum type="arabicPeriod"/>
            </a:pPr>
            <a:r>
              <a:rPr lang="kk-KZ" dirty="0"/>
              <a:t>Демократия;</a:t>
            </a:r>
          </a:p>
          <a:p>
            <a:pPr marL="342900" indent="-342900">
              <a:buFont typeface="+mj-lt"/>
              <a:buAutoNum type="arabicPeriod"/>
            </a:pPr>
            <a:r>
              <a:rPr lang="kk-KZ" dirty="0"/>
              <a:t>Тирания.</a:t>
            </a:r>
            <a:endParaRPr lang="ru-RU" dirty="0"/>
          </a:p>
        </p:txBody>
      </p:sp>
      <p:sp>
        <p:nvSpPr>
          <p:cNvPr id="10" name="Скругленный прямоугольник 9"/>
          <p:cNvSpPr/>
          <p:nvPr/>
        </p:nvSpPr>
        <p:spPr>
          <a:xfrm>
            <a:off x="3707904" y="2132856"/>
            <a:ext cx="3625552" cy="9144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b="1" dirty="0">
                <a:solidFill>
                  <a:srgbClr val="C00000"/>
                </a:solidFill>
              </a:rPr>
              <a:t>ПЛАТОН мемлекетті 5 түрге бөлді</a:t>
            </a:r>
            <a:endParaRPr lang="ru-RU" sz="2400" b="1" dirty="0">
              <a:solidFill>
                <a:srgbClr val="C00000"/>
              </a:solidFill>
            </a:endParaRPr>
          </a:p>
        </p:txBody>
      </p:sp>
      <p:cxnSp>
        <p:nvCxnSpPr>
          <p:cNvPr id="12" name="Прямая со стрелкой 11"/>
          <p:cNvCxnSpPr>
            <a:stCxn id="10" idx="2"/>
            <a:endCxn id="9" idx="0"/>
          </p:cNvCxnSpPr>
          <p:nvPr/>
        </p:nvCxnSpPr>
        <p:spPr>
          <a:xfrm>
            <a:off x="5520680" y="3047256"/>
            <a:ext cx="1812776" cy="65298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Прямая со стрелкой 13"/>
          <p:cNvCxnSpPr>
            <a:stCxn id="10" idx="2"/>
            <a:endCxn id="8" idx="0"/>
          </p:cNvCxnSpPr>
          <p:nvPr/>
        </p:nvCxnSpPr>
        <p:spPr>
          <a:xfrm flipH="1">
            <a:off x="3919582" y="3047256"/>
            <a:ext cx="1601098" cy="65298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6448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48679"/>
            <a:ext cx="6786410" cy="584775"/>
          </a:xfrm>
          <a:prstGeom prst="rect">
            <a:avLst/>
          </a:prstGeom>
        </p:spPr>
        <p:txBody>
          <a:bodyPr wrap="none">
            <a:spAutoFit/>
          </a:bodyPr>
          <a:lstStyle/>
          <a:p>
            <a:pPr eaLnBrk="0" hangingPunct="0"/>
            <a:r>
              <a:rPr lang="kk-KZ" sz="3200" dirty="0">
                <a:solidFill>
                  <a:schemeClr val="bg1"/>
                </a:solidFill>
                <a:latin typeface="Arial" charset="0"/>
              </a:rPr>
              <a:t>Құлдық дәуірдегі саяси ой-пікірлер</a:t>
            </a:r>
          </a:p>
        </p:txBody>
      </p:sp>
      <p:pic>
        <p:nvPicPr>
          <p:cNvPr id="3074" name="Picture 2" descr="C:\Users\User\Desktop\саясаттану\аРИСТОТЕЛЬ .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156" y="2420888"/>
            <a:ext cx="1728192" cy="2312897"/>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555776" y="1844824"/>
            <a:ext cx="6048672"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b="1" dirty="0"/>
              <a:t>АРИСТОТЕЛЬ</a:t>
            </a:r>
          </a:p>
          <a:p>
            <a:endParaRPr lang="ru-RU" sz="2400" b="1" dirty="0"/>
          </a:p>
          <a:p>
            <a:r>
              <a:rPr lang="kk-KZ" sz="2400" dirty="0"/>
              <a:t>«Саясат»,  «Афиналық полития», «Этика», «Риторика»</a:t>
            </a:r>
          </a:p>
          <a:p>
            <a:endParaRPr lang="ru-RU" sz="2400" dirty="0"/>
          </a:p>
          <a:p>
            <a:r>
              <a:rPr lang="kk-KZ" sz="2400" dirty="0">
                <a:solidFill>
                  <a:srgbClr val="C00000"/>
                </a:solidFill>
              </a:rPr>
              <a:t>«Саясат» терминін алғаш рет ғылыми айналымға енгізді.</a:t>
            </a:r>
          </a:p>
          <a:p>
            <a:endParaRPr lang="kk-KZ" sz="2400" dirty="0"/>
          </a:p>
          <a:p>
            <a:r>
              <a:rPr lang="kk-KZ" sz="2400" dirty="0">
                <a:solidFill>
                  <a:srgbClr val="C00000"/>
                </a:solidFill>
              </a:rPr>
              <a:t>«Адам қоғамдық және саяси тірі жәндік».</a:t>
            </a:r>
          </a:p>
        </p:txBody>
      </p:sp>
      <p:sp>
        <p:nvSpPr>
          <p:cNvPr id="5" name="Прямоугольник 4"/>
          <p:cNvSpPr/>
          <p:nvPr/>
        </p:nvSpPr>
        <p:spPr>
          <a:xfrm>
            <a:off x="2526548" y="5517232"/>
            <a:ext cx="6077900"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kk-KZ" sz="2400" dirty="0">
                <a:solidFill>
                  <a:srgbClr val="C00000"/>
                </a:solidFill>
              </a:rPr>
              <a:t>Қоғамдық меншікке қарсы шығып, жеке меншікті жақтады</a:t>
            </a:r>
            <a:endParaRPr lang="ru-RU" sz="2400" dirty="0">
              <a:solidFill>
                <a:srgbClr val="C00000"/>
              </a:solidFill>
            </a:endParaRPr>
          </a:p>
        </p:txBody>
      </p:sp>
    </p:spTree>
    <p:extLst>
      <p:ext uri="{BB962C8B-B14F-4D97-AF65-F5344CB8AC3E}">
        <p14:creationId xmlns:p14="http://schemas.microsoft.com/office/powerpoint/2010/main" val="144915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48679"/>
            <a:ext cx="7469289" cy="584775"/>
          </a:xfrm>
          <a:prstGeom prst="rect">
            <a:avLst/>
          </a:prstGeom>
        </p:spPr>
        <p:txBody>
          <a:bodyPr wrap="none">
            <a:spAutoFit/>
          </a:bodyPr>
          <a:lstStyle/>
          <a:p>
            <a:pPr eaLnBrk="0" hangingPunct="0"/>
            <a:r>
              <a:rPr lang="kk-KZ" sz="3200" dirty="0">
                <a:solidFill>
                  <a:schemeClr val="bg1"/>
                </a:solidFill>
                <a:latin typeface="Arial" charset="0"/>
              </a:rPr>
              <a:t>2.1 Құлдық дәуірдегі саяси ой-пікірлер</a:t>
            </a:r>
          </a:p>
        </p:txBody>
      </p:sp>
      <p:pic>
        <p:nvPicPr>
          <p:cNvPr id="3" name="Picture 2" descr="C:\Users\User\Desktop\саясаттану\аРИСТОТЕЛЬ .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2060848"/>
            <a:ext cx="1728192" cy="2312897"/>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3491880" y="2120041"/>
            <a:ext cx="4572000" cy="1200329"/>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r>
              <a:rPr lang="kk-KZ" sz="2400" b="1" dirty="0"/>
              <a:t>АРИСТОТЕЛЬ</a:t>
            </a:r>
            <a:endParaRPr lang="ru-RU" sz="2400" b="1" dirty="0"/>
          </a:p>
          <a:p>
            <a:r>
              <a:rPr lang="kk-KZ" sz="2400" dirty="0"/>
              <a:t>«Мемлекетке адамдар белгілі бір игілікке жету үшін бірігеді».</a:t>
            </a:r>
            <a:endParaRPr lang="ru-RU" sz="2400" dirty="0"/>
          </a:p>
        </p:txBody>
      </p:sp>
      <p:sp>
        <p:nvSpPr>
          <p:cNvPr id="5" name="Прямоугольник 4"/>
          <p:cNvSpPr/>
          <p:nvPr/>
        </p:nvSpPr>
        <p:spPr>
          <a:xfrm>
            <a:off x="2699792" y="3869592"/>
            <a:ext cx="2412897" cy="215169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b="1" dirty="0"/>
              <a:t>ДҰРЫС:</a:t>
            </a:r>
          </a:p>
          <a:p>
            <a:pPr algn="ctr"/>
            <a:endParaRPr lang="kk-KZ" sz="2400" b="1" dirty="0"/>
          </a:p>
          <a:p>
            <a:pPr marL="342900" indent="-342900" algn="ctr">
              <a:buFont typeface="+mj-lt"/>
              <a:buAutoNum type="arabicPeriod"/>
            </a:pPr>
            <a:r>
              <a:rPr lang="kk-KZ" sz="2400" dirty="0"/>
              <a:t>Монархия;</a:t>
            </a:r>
          </a:p>
          <a:p>
            <a:pPr marL="342900" indent="-342900" algn="ctr">
              <a:buFont typeface="+mj-lt"/>
              <a:buAutoNum type="arabicPeriod"/>
            </a:pPr>
            <a:r>
              <a:rPr lang="kk-KZ" sz="2400" dirty="0"/>
              <a:t>Аристократия;</a:t>
            </a:r>
          </a:p>
          <a:p>
            <a:pPr marL="342900" indent="-342900" algn="ctr">
              <a:buFont typeface="+mj-lt"/>
              <a:buAutoNum type="arabicPeriod"/>
            </a:pPr>
            <a:r>
              <a:rPr lang="kk-KZ" sz="2400" dirty="0"/>
              <a:t>Полития.</a:t>
            </a:r>
          </a:p>
          <a:p>
            <a:pPr marL="342900" indent="-342900" algn="ctr">
              <a:buFont typeface="+mj-lt"/>
              <a:buAutoNum type="arabicPeriod"/>
            </a:pPr>
            <a:endParaRPr lang="ru-RU" sz="2400" b="1" dirty="0"/>
          </a:p>
        </p:txBody>
      </p:sp>
      <p:sp>
        <p:nvSpPr>
          <p:cNvPr id="6" name="Прямоугольник 5"/>
          <p:cNvSpPr/>
          <p:nvPr/>
        </p:nvSpPr>
        <p:spPr>
          <a:xfrm>
            <a:off x="5940152" y="3865320"/>
            <a:ext cx="2592288" cy="215596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k-KZ" sz="2400" b="1" dirty="0"/>
          </a:p>
          <a:p>
            <a:pPr algn="ctr"/>
            <a:r>
              <a:rPr lang="kk-KZ" sz="2400" b="1" dirty="0"/>
              <a:t>БҰРЫС:</a:t>
            </a:r>
          </a:p>
          <a:p>
            <a:pPr algn="ctr"/>
            <a:endParaRPr lang="kk-KZ" sz="2400" b="1" dirty="0"/>
          </a:p>
          <a:p>
            <a:pPr marL="342900" indent="-342900" algn="ctr">
              <a:buFont typeface="+mj-lt"/>
              <a:buAutoNum type="arabicPeriod"/>
            </a:pPr>
            <a:r>
              <a:rPr lang="kk-KZ" sz="2400" dirty="0"/>
              <a:t>Тирания;</a:t>
            </a:r>
          </a:p>
          <a:p>
            <a:pPr marL="342900" indent="-342900" algn="ctr">
              <a:buFont typeface="+mj-lt"/>
              <a:buAutoNum type="arabicPeriod"/>
            </a:pPr>
            <a:r>
              <a:rPr lang="kk-KZ" sz="2400" dirty="0"/>
              <a:t>Олигархия;</a:t>
            </a:r>
          </a:p>
          <a:p>
            <a:pPr marL="342900" indent="-342900" algn="ctr">
              <a:buFont typeface="+mj-lt"/>
              <a:buAutoNum type="arabicPeriod"/>
            </a:pPr>
            <a:r>
              <a:rPr lang="kk-KZ" sz="2400" dirty="0"/>
              <a:t>Демократия </a:t>
            </a:r>
          </a:p>
          <a:p>
            <a:pPr marL="342900" indent="-342900" algn="ctr">
              <a:buFont typeface="+mj-lt"/>
              <a:buAutoNum type="arabicPeriod"/>
            </a:pPr>
            <a:endParaRPr lang="kk-KZ" sz="2400" dirty="0"/>
          </a:p>
          <a:p>
            <a:pPr algn="ctr"/>
            <a:endParaRPr lang="ru-RU" b="1" dirty="0"/>
          </a:p>
        </p:txBody>
      </p:sp>
      <p:cxnSp>
        <p:nvCxnSpPr>
          <p:cNvPr id="9" name="Прямая со стрелкой 8"/>
          <p:cNvCxnSpPr>
            <a:stCxn id="4" idx="2"/>
            <a:endCxn id="6" idx="0"/>
          </p:cNvCxnSpPr>
          <p:nvPr/>
        </p:nvCxnSpPr>
        <p:spPr>
          <a:xfrm>
            <a:off x="5777880" y="3320370"/>
            <a:ext cx="1458416" cy="5449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Прямая со стрелкой 10"/>
          <p:cNvCxnSpPr>
            <a:stCxn id="4" idx="2"/>
            <a:endCxn id="5" idx="0"/>
          </p:cNvCxnSpPr>
          <p:nvPr/>
        </p:nvCxnSpPr>
        <p:spPr>
          <a:xfrm flipH="1">
            <a:off x="3906241" y="3320370"/>
            <a:ext cx="1871639" cy="5492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7029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48679"/>
            <a:ext cx="7469289" cy="584775"/>
          </a:xfrm>
          <a:prstGeom prst="rect">
            <a:avLst/>
          </a:prstGeom>
        </p:spPr>
        <p:txBody>
          <a:bodyPr wrap="none">
            <a:spAutoFit/>
          </a:bodyPr>
          <a:lstStyle/>
          <a:p>
            <a:pPr eaLnBrk="0" hangingPunct="0"/>
            <a:r>
              <a:rPr lang="kk-KZ" sz="3200" dirty="0">
                <a:solidFill>
                  <a:schemeClr val="bg1"/>
                </a:solidFill>
                <a:latin typeface="Arial" charset="0"/>
              </a:rPr>
              <a:t>2.1 Құлдық дәуірдегі саяси ой-пікірлер</a:t>
            </a:r>
          </a:p>
        </p:txBody>
      </p:sp>
      <p:sp>
        <p:nvSpPr>
          <p:cNvPr id="3" name="AutoShape 2" descr="Цицерон – биография, фото, личная жизнь, творчество и цитаты - 24СМ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4" descr="Цицерон – биография, фото, личная жизнь, творчество и цитаты - 24СМИ"/>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4101" name="Picture 5" descr="C:\Users\User\Desktop\саясаттану\цицерон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091" y="2492896"/>
            <a:ext cx="1847850" cy="2466975"/>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3203848" y="1988840"/>
            <a:ext cx="5400600" cy="397031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b="1" dirty="0"/>
              <a:t>ЦИЦЕРОН</a:t>
            </a:r>
            <a:endParaRPr lang="ru-RU" sz="2400" b="1" dirty="0"/>
          </a:p>
          <a:p>
            <a:endParaRPr lang="kk-KZ" dirty="0"/>
          </a:p>
          <a:p>
            <a:r>
              <a:rPr lang="kk-KZ" sz="2400" dirty="0"/>
              <a:t>«Мемлекет туралы», «Заңдар туралы», «Міндеттер туралы»</a:t>
            </a:r>
          </a:p>
          <a:p>
            <a:endParaRPr lang="ru-RU" dirty="0"/>
          </a:p>
          <a:p>
            <a:pPr marL="285750" indent="-285750">
              <a:buFont typeface="Wingdings" panose="05000000000000000000" pitchFamily="2" charset="2"/>
              <a:buChar char="Ø"/>
            </a:pPr>
            <a:r>
              <a:rPr lang="kk-KZ" dirty="0"/>
              <a:t>«Бәрінен де тек қана өзіне бағынышты адам бақытты».</a:t>
            </a:r>
            <a:endParaRPr lang="ru-RU" dirty="0"/>
          </a:p>
          <a:p>
            <a:pPr marL="285750" indent="-285750">
              <a:buFont typeface="Wingdings" panose="05000000000000000000" pitchFamily="2" charset="2"/>
              <a:buChar char="Ø"/>
            </a:pPr>
            <a:r>
              <a:rPr lang="kk-KZ" dirty="0"/>
              <a:t>«Көп өтірік айтатын адамдар шыншыл болып көрінуге тырысып бағады».</a:t>
            </a:r>
            <a:endParaRPr lang="ru-RU" dirty="0"/>
          </a:p>
          <a:p>
            <a:pPr marL="285750" indent="-285750">
              <a:buFont typeface="Wingdings" panose="05000000000000000000" pitchFamily="2" charset="2"/>
              <a:buChar char="Ø"/>
            </a:pPr>
            <a:r>
              <a:rPr lang="kk-KZ" dirty="0"/>
              <a:t>«Әділдіктің екі қайнар көзі бар: ешкімге зиян шектірмеу және қоғамға пайда келтіру».</a:t>
            </a:r>
            <a:endParaRPr lang="ru-RU" dirty="0"/>
          </a:p>
          <a:p>
            <a:pPr marL="285750" indent="-285750">
              <a:buFont typeface="Wingdings" panose="05000000000000000000" pitchFamily="2" charset="2"/>
              <a:buChar char="Ø"/>
            </a:pPr>
            <a:r>
              <a:rPr lang="kk-KZ" dirty="0"/>
              <a:t>«Соғыс кезінде заңның үні өшеді».</a:t>
            </a:r>
          </a:p>
          <a:p>
            <a:pPr marL="285750" indent="-285750">
              <a:buFont typeface="Wingdings" panose="05000000000000000000" pitchFamily="2" charset="2"/>
              <a:buChar char="Ø"/>
            </a:pPr>
            <a:r>
              <a:rPr lang="kk-KZ" dirty="0"/>
              <a:t>«Сананы</a:t>
            </a:r>
            <a:r>
              <a:rPr lang="ru-RU" dirty="0"/>
              <a:t> </a:t>
            </a:r>
            <a:r>
              <a:rPr lang="kk-KZ" dirty="0"/>
              <a:t>тұрмыс</a:t>
            </a:r>
            <a:r>
              <a:rPr lang="ru-RU" dirty="0"/>
              <a:t> </a:t>
            </a:r>
            <a:r>
              <a:rPr lang="kk-KZ" dirty="0"/>
              <a:t>билейді»</a:t>
            </a:r>
            <a:r>
              <a:rPr lang="ru-RU" dirty="0"/>
              <a:t>.</a:t>
            </a:r>
          </a:p>
        </p:txBody>
      </p:sp>
    </p:spTree>
    <p:extLst>
      <p:ext uri="{BB962C8B-B14F-4D97-AF65-F5344CB8AC3E}">
        <p14:creationId xmlns:p14="http://schemas.microsoft.com/office/powerpoint/2010/main" val="321995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C:\Users\User\Desktop\саясаттану\цицерон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091" y="2492896"/>
            <a:ext cx="1847850" cy="246697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95536" y="548679"/>
            <a:ext cx="7469289" cy="584775"/>
          </a:xfrm>
          <a:prstGeom prst="rect">
            <a:avLst/>
          </a:prstGeom>
        </p:spPr>
        <p:txBody>
          <a:bodyPr wrap="none">
            <a:spAutoFit/>
          </a:bodyPr>
          <a:lstStyle/>
          <a:p>
            <a:pPr eaLnBrk="0" hangingPunct="0"/>
            <a:r>
              <a:rPr lang="kk-KZ" sz="3200" dirty="0">
                <a:solidFill>
                  <a:schemeClr val="bg1"/>
                </a:solidFill>
                <a:latin typeface="Arial" charset="0"/>
              </a:rPr>
              <a:t>2.1 Құлдық дәуірдегі саяси ой-пікірлер</a:t>
            </a:r>
          </a:p>
        </p:txBody>
      </p:sp>
      <p:sp>
        <p:nvSpPr>
          <p:cNvPr id="4" name="Прямоугольник 3"/>
          <p:cNvSpPr/>
          <p:nvPr/>
        </p:nvSpPr>
        <p:spPr>
          <a:xfrm>
            <a:off x="3203848" y="1988840"/>
            <a:ext cx="5400600" cy="258532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b="1" dirty="0"/>
              <a:t>ЦИЦЕРОН</a:t>
            </a:r>
            <a:endParaRPr lang="ru-RU" sz="2400" b="1" dirty="0"/>
          </a:p>
          <a:p>
            <a:endParaRPr lang="kk-KZ" dirty="0"/>
          </a:p>
          <a:p>
            <a:r>
              <a:rPr lang="kk-KZ" sz="2400" dirty="0">
                <a:solidFill>
                  <a:srgbClr val="C00000"/>
                </a:solidFill>
              </a:rPr>
              <a:t>Басқарушылардың санына қарай мемлекет басқару </a:t>
            </a:r>
            <a:r>
              <a:rPr lang="kk-KZ" sz="2400" b="1" dirty="0">
                <a:solidFill>
                  <a:srgbClr val="C00000"/>
                </a:solidFill>
              </a:rPr>
              <a:t>3 </a:t>
            </a:r>
            <a:r>
              <a:rPr lang="kk-KZ" sz="2400" dirty="0">
                <a:solidFill>
                  <a:srgbClr val="C00000"/>
                </a:solidFill>
              </a:rPr>
              <a:t>түрге бөлінеді</a:t>
            </a:r>
            <a:r>
              <a:rPr lang="kk-KZ" sz="2400" dirty="0"/>
              <a:t>:</a:t>
            </a:r>
          </a:p>
          <a:p>
            <a:pPr marL="342900" indent="-342900">
              <a:buFont typeface="+mj-lt"/>
              <a:buAutoNum type="arabicPeriod"/>
            </a:pPr>
            <a:r>
              <a:rPr lang="kk-KZ" sz="2400" dirty="0"/>
              <a:t>Патшалық билік;</a:t>
            </a:r>
          </a:p>
          <a:p>
            <a:pPr marL="342900" indent="-342900">
              <a:buFont typeface="+mj-lt"/>
              <a:buAutoNum type="arabicPeriod"/>
            </a:pPr>
            <a:r>
              <a:rPr lang="kk-KZ" sz="2400" dirty="0"/>
              <a:t>Аристократия (оптиматтар билігі);</a:t>
            </a:r>
          </a:p>
          <a:p>
            <a:pPr marL="342900" indent="-342900">
              <a:buFont typeface="+mj-lt"/>
              <a:buAutoNum type="arabicPeriod"/>
            </a:pPr>
            <a:r>
              <a:rPr lang="kk-KZ" sz="2400" dirty="0"/>
              <a:t>Демократия (халық билігі)</a:t>
            </a:r>
          </a:p>
        </p:txBody>
      </p:sp>
      <p:sp>
        <p:nvSpPr>
          <p:cNvPr id="5" name="Прямоугольник 4"/>
          <p:cNvSpPr/>
          <p:nvPr/>
        </p:nvSpPr>
        <p:spPr>
          <a:xfrm>
            <a:off x="3231251" y="4869160"/>
            <a:ext cx="5373197"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dirty="0"/>
              <a:t>Цицерон </a:t>
            </a:r>
            <a:r>
              <a:rPr lang="kk-KZ" sz="2400" dirty="0">
                <a:solidFill>
                  <a:srgbClr val="C00000"/>
                </a:solidFill>
              </a:rPr>
              <a:t>мүліктік теңдік </a:t>
            </a:r>
            <a:r>
              <a:rPr lang="kk-KZ" sz="2400" dirty="0"/>
              <a:t>идеясына қарсы болды, қоғамдық-саяси қатынастарда </a:t>
            </a:r>
            <a:r>
              <a:rPr lang="kk-KZ" sz="2400" dirty="0">
                <a:solidFill>
                  <a:srgbClr val="C00000"/>
                </a:solidFill>
              </a:rPr>
              <a:t>әлеуметтік жіктелу мен теңсіздікті</a:t>
            </a:r>
            <a:r>
              <a:rPr lang="kk-KZ" sz="2400" dirty="0"/>
              <a:t> әділеттілік деп санады</a:t>
            </a:r>
            <a:endParaRPr lang="ru-RU" sz="2400" dirty="0"/>
          </a:p>
        </p:txBody>
      </p:sp>
    </p:spTree>
    <p:extLst>
      <p:ext uri="{BB962C8B-B14F-4D97-AF65-F5344CB8AC3E}">
        <p14:creationId xmlns:p14="http://schemas.microsoft.com/office/powerpoint/2010/main" val="322252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48679"/>
            <a:ext cx="6865341" cy="1077218"/>
          </a:xfrm>
          <a:prstGeom prst="rect">
            <a:avLst/>
          </a:prstGeom>
        </p:spPr>
        <p:txBody>
          <a:bodyPr wrap="none">
            <a:spAutoFit/>
          </a:bodyPr>
          <a:lstStyle/>
          <a:p>
            <a:pPr eaLnBrk="0" hangingPunct="0"/>
            <a:r>
              <a:rPr lang="kk-KZ" sz="3200" dirty="0">
                <a:solidFill>
                  <a:schemeClr val="bg1"/>
                </a:solidFill>
                <a:latin typeface="Arial" charset="0"/>
              </a:rPr>
              <a:t>2.2 Орта ғасырдағы саяси идеялар</a:t>
            </a:r>
          </a:p>
          <a:p>
            <a:pPr eaLnBrk="0" hangingPunct="0"/>
            <a:endParaRPr lang="kk-KZ" sz="3200" dirty="0">
              <a:solidFill>
                <a:schemeClr val="bg1"/>
              </a:solidFill>
              <a:latin typeface="Arial" charset="0"/>
            </a:endParaRPr>
          </a:p>
        </p:txBody>
      </p:sp>
      <p:pic>
        <p:nvPicPr>
          <p:cNvPr id="5" name="Picture 2" descr="Августин Аврелий электронные книги, биографи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136338"/>
            <a:ext cx="2040161" cy="2914516"/>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3211701" y="2136338"/>
            <a:ext cx="4940869" cy="304698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b="1" dirty="0"/>
              <a:t>Аврелий Августин</a:t>
            </a:r>
          </a:p>
          <a:p>
            <a:endParaRPr lang="kk-KZ" sz="2400" dirty="0"/>
          </a:p>
          <a:p>
            <a:r>
              <a:rPr lang="kk-KZ" sz="2400" dirty="0"/>
              <a:t>«Құдай қаласы туралы»</a:t>
            </a:r>
          </a:p>
          <a:p>
            <a:endParaRPr lang="kk-KZ" sz="2400" dirty="0"/>
          </a:p>
          <a:p>
            <a:r>
              <a:rPr lang="kk-KZ" sz="2400" dirty="0"/>
              <a:t>Ол адамдарды екі топқа бөлді:</a:t>
            </a:r>
          </a:p>
          <a:p>
            <a:endParaRPr lang="kk-KZ" sz="2400" dirty="0"/>
          </a:p>
          <a:p>
            <a:pPr marL="457200" indent="-457200">
              <a:buFont typeface="+mj-lt"/>
              <a:buAutoNum type="arabicPeriod"/>
            </a:pPr>
            <a:r>
              <a:rPr lang="kk-KZ" sz="2400" dirty="0"/>
              <a:t>Құдай жолымен өмір сүрушілер</a:t>
            </a:r>
          </a:p>
          <a:p>
            <a:r>
              <a:rPr lang="kk-KZ" sz="2400" dirty="0"/>
              <a:t>2. Адам жолымен өмір сүрушілер</a:t>
            </a:r>
            <a:endParaRPr lang="ru-RU" sz="2400" dirty="0"/>
          </a:p>
        </p:txBody>
      </p:sp>
    </p:spTree>
    <p:extLst>
      <p:ext uri="{BB962C8B-B14F-4D97-AF65-F5344CB8AC3E}">
        <p14:creationId xmlns:p14="http://schemas.microsoft.com/office/powerpoint/2010/main" val="2352205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48679"/>
            <a:ext cx="6865341" cy="1077218"/>
          </a:xfrm>
          <a:prstGeom prst="rect">
            <a:avLst/>
          </a:prstGeom>
        </p:spPr>
        <p:txBody>
          <a:bodyPr wrap="none">
            <a:spAutoFit/>
          </a:bodyPr>
          <a:lstStyle/>
          <a:p>
            <a:pPr eaLnBrk="0" hangingPunct="0"/>
            <a:r>
              <a:rPr lang="kk-KZ" sz="3200" dirty="0">
                <a:solidFill>
                  <a:schemeClr val="bg1"/>
                </a:solidFill>
                <a:latin typeface="Arial" charset="0"/>
              </a:rPr>
              <a:t>2.2 Орта ғасырдағы саяси идеялар</a:t>
            </a:r>
          </a:p>
          <a:p>
            <a:pPr eaLnBrk="0" hangingPunct="0"/>
            <a:endParaRPr lang="kk-KZ" sz="3200" dirty="0">
              <a:solidFill>
                <a:schemeClr val="bg1"/>
              </a:solidFill>
              <a:latin typeface="Arial" charset="0"/>
            </a:endParaRPr>
          </a:p>
        </p:txBody>
      </p:sp>
      <p:pic>
        <p:nvPicPr>
          <p:cNvPr id="4" name="Picture 2" descr="ФОМА АКВИНСКИЙ (1225 – 1274) – Те, кому обязана наука конституционного  права – Национальный исследовательский университет «Высшая школа экономик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576" y="2136338"/>
            <a:ext cx="2016224" cy="2659078"/>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3211701" y="2136338"/>
            <a:ext cx="4940869" cy="267765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b="1" dirty="0"/>
              <a:t>Фома Аквинский</a:t>
            </a:r>
          </a:p>
          <a:p>
            <a:endParaRPr lang="kk-KZ" sz="2400" dirty="0"/>
          </a:p>
          <a:p>
            <a:r>
              <a:rPr lang="kk-KZ" sz="2400" dirty="0"/>
              <a:t>«Билеушілердің басқаруы туралы», «Теологияның жиынтығы»</a:t>
            </a:r>
          </a:p>
          <a:p>
            <a:endParaRPr lang="kk-KZ" sz="2400" dirty="0"/>
          </a:p>
          <a:p>
            <a:r>
              <a:rPr lang="kk-KZ" sz="2400" dirty="0">
                <a:solidFill>
                  <a:srgbClr val="C00000"/>
                </a:solidFill>
              </a:rPr>
              <a:t>«Аспанда құдай, жерде Рим папасы билеуі тиіс».</a:t>
            </a:r>
            <a:endParaRPr lang="ru-RU" sz="2400" dirty="0">
              <a:solidFill>
                <a:srgbClr val="C00000"/>
              </a:solidFill>
            </a:endParaRPr>
          </a:p>
        </p:txBody>
      </p:sp>
    </p:spTree>
    <p:extLst>
      <p:ext uri="{BB962C8B-B14F-4D97-AF65-F5344CB8AC3E}">
        <p14:creationId xmlns:p14="http://schemas.microsoft.com/office/powerpoint/2010/main" val="2819893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Никколо Макиавелли: читать онлайн лучшие книги. 18 популярных книг автора в  электронной библиотеке MyBook.r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564904"/>
            <a:ext cx="1847850" cy="24384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39552" y="404664"/>
            <a:ext cx="6696744" cy="830997"/>
          </a:xfrm>
          <a:prstGeom prst="rect">
            <a:avLst/>
          </a:prstGeom>
        </p:spPr>
        <p:txBody>
          <a:bodyPr wrap="square">
            <a:spAutoFit/>
          </a:bodyPr>
          <a:lstStyle/>
          <a:p>
            <a:pPr eaLnBrk="0" hangingPunct="0"/>
            <a:r>
              <a:rPr lang="kk-KZ" sz="2400" dirty="0">
                <a:solidFill>
                  <a:schemeClr val="bg1"/>
                </a:solidFill>
                <a:latin typeface="Arial" charset="0"/>
              </a:rPr>
              <a:t>2.3 Қайта өрлеу  және Ағарту дәуіріндегі саяси ойлардың дамуы</a:t>
            </a:r>
          </a:p>
        </p:txBody>
      </p:sp>
      <p:sp>
        <p:nvSpPr>
          <p:cNvPr id="3" name="Прямоугольник 2"/>
          <p:cNvSpPr/>
          <p:nvPr/>
        </p:nvSpPr>
        <p:spPr>
          <a:xfrm>
            <a:off x="2493661" y="1988840"/>
            <a:ext cx="6336703" cy="415498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eaLnBrk="0" hangingPunct="0"/>
            <a:r>
              <a:rPr lang="kk-KZ" sz="2400" b="1" dirty="0"/>
              <a:t>Никколо Макиавелли</a:t>
            </a:r>
          </a:p>
          <a:p>
            <a:pPr eaLnBrk="0" hangingPunct="0"/>
            <a:endParaRPr lang="kk-KZ" sz="2400" b="1" dirty="0"/>
          </a:p>
          <a:p>
            <a:pPr eaLnBrk="0" hangingPunct="0"/>
            <a:r>
              <a:rPr lang="kk-KZ" sz="2400" dirty="0"/>
              <a:t>«Патша», «Тит Ливийдің бірінші онкүндігі жөніндегі ойлар», «Флоренцияның тарихы»</a:t>
            </a:r>
          </a:p>
          <a:p>
            <a:pPr eaLnBrk="0" hangingPunct="0"/>
            <a:endParaRPr lang="kk-KZ" sz="2400" dirty="0"/>
          </a:p>
          <a:p>
            <a:pPr eaLnBrk="0" hangingPunct="0"/>
            <a:r>
              <a:rPr lang="kk-KZ" sz="2400" dirty="0"/>
              <a:t>Алғаш рет саяси ғылымды </a:t>
            </a:r>
            <a:r>
              <a:rPr lang="kk-KZ" sz="2400" b="1" dirty="0">
                <a:solidFill>
                  <a:srgbClr val="C00000"/>
                </a:solidFill>
              </a:rPr>
              <a:t>билік туралы ғылым  </a:t>
            </a:r>
            <a:r>
              <a:rPr lang="kk-KZ" sz="2400" dirty="0"/>
              <a:t>деген анықтама берді </a:t>
            </a:r>
          </a:p>
          <a:p>
            <a:pPr eaLnBrk="0" hangingPunct="0"/>
            <a:endParaRPr lang="kk-KZ" sz="2400" b="1" dirty="0">
              <a:solidFill>
                <a:srgbClr val="C00000"/>
              </a:solidFill>
            </a:endParaRPr>
          </a:p>
          <a:p>
            <a:pPr eaLnBrk="0" hangingPunct="0"/>
            <a:r>
              <a:rPr lang="kk-KZ" sz="2400" b="1" dirty="0">
                <a:solidFill>
                  <a:srgbClr val="C00000"/>
                </a:solidFill>
              </a:rPr>
              <a:t>Мемлекет </a:t>
            </a:r>
            <a:r>
              <a:rPr lang="kk-KZ" sz="2400" dirty="0"/>
              <a:t>деген атауды ғылымға бірінші болып енгізді</a:t>
            </a:r>
          </a:p>
          <a:p>
            <a:pPr eaLnBrk="0" hangingPunct="0"/>
            <a:endParaRPr lang="kk-KZ" sz="2400" b="1" dirty="0">
              <a:solidFill>
                <a:srgbClr val="C00000"/>
              </a:solidFill>
            </a:endParaRPr>
          </a:p>
        </p:txBody>
      </p:sp>
    </p:spTree>
    <p:extLst>
      <p:ext uri="{BB962C8B-B14F-4D97-AF65-F5344CB8AC3E}">
        <p14:creationId xmlns:p14="http://schemas.microsoft.com/office/powerpoint/2010/main" val="2537288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04664"/>
            <a:ext cx="6696744" cy="830997"/>
          </a:xfrm>
          <a:prstGeom prst="rect">
            <a:avLst/>
          </a:prstGeom>
        </p:spPr>
        <p:txBody>
          <a:bodyPr wrap="square">
            <a:spAutoFit/>
          </a:bodyPr>
          <a:lstStyle/>
          <a:p>
            <a:pPr eaLnBrk="0" hangingPunct="0"/>
            <a:r>
              <a:rPr lang="kk-KZ" sz="2400" dirty="0">
                <a:solidFill>
                  <a:schemeClr val="bg1"/>
                </a:solidFill>
                <a:latin typeface="Arial" charset="0"/>
              </a:rPr>
              <a:t>2.3 Қайта өрлеу  және Ағарту дәуіріндегі саяси ойлардың дамуы</a:t>
            </a:r>
          </a:p>
        </p:txBody>
      </p:sp>
      <p:pic>
        <p:nvPicPr>
          <p:cNvPr id="3" name="Picture 2" descr="Никколо Макиавелли: читать онлайн лучшие книги. 18 популярных книг автора в  электронной библиотеке MyBook.r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564904"/>
            <a:ext cx="1847850" cy="24384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517883" y="2348880"/>
            <a:ext cx="6336703" cy="230832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eaLnBrk="0" hangingPunct="0"/>
            <a:r>
              <a:rPr lang="kk-KZ" sz="2400" b="1" dirty="0">
                <a:latin typeface="Arial" charset="0"/>
              </a:rPr>
              <a:t>Никколо Макиавелли</a:t>
            </a:r>
          </a:p>
          <a:p>
            <a:pPr eaLnBrk="0" hangingPunct="0"/>
            <a:endParaRPr lang="kk-KZ" sz="2400" b="1" dirty="0">
              <a:solidFill>
                <a:srgbClr val="C00000"/>
              </a:solidFill>
            </a:endParaRPr>
          </a:p>
          <a:p>
            <a:pPr eaLnBrk="0" hangingPunct="0"/>
            <a:r>
              <a:rPr lang="kk-KZ" sz="2400" b="1" dirty="0">
                <a:solidFill>
                  <a:srgbClr val="C00000"/>
                </a:solidFill>
              </a:rPr>
              <a:t>Макиавеллизм</a:t>
            </a:r>
            <a:r>
              <a:rPr lang="kk-KZ" sz="2400" dirty="0"/>
              <a:t> - қатал күшке табынушылыққа, адамгершілікке немқұрайлы қарауға және сол сияқтыларға негізделген мемлекеттік саясатты білдіретін саяси ғылым термині</a:t>
            </a:r>
            <a:endParaRPr lang="kk-KZ" sz="2400" dirty="0">
              <a:latin typeface="Arial" charset="0"/>
            </a:endParaRPr>
          </a:p>
        </p:txBody>
      </p:sp>
      <p:sp>
        <p:nvSpPr>
          <p:cNvPr id="5" name="Прямоугольник 4"/>
          <p:cNvSpPr/>
          <p:nvPr/>
        </p:nvSpPr>
        <p:spPr>
          <a:xfrm>
            <a:off x="3237962" y="4995482"/>
            <a:ext cx="4896544"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eaLnBrk="0" hangingPunct="0"/>
            <a:r>
              <a:rPr lang="kk-KZ" sz="2400" dirty="0">
                <a:latin typeface="+mj-lt"/>
              </a:rPr>
              <a:t>«Мақсат айла-тәсілді ақтайды».</a:t>
            </a:r>
          </a:p>
        </p:txBody>
      </p:sp>
    </p:spTree>
    <p:extLst>
      <p:ext uri="{BB962C8B-B14F-4D97-AF65-F5344CB8AC3E}">
        <p14:creationId xmlns:p14="http://schemas.microsoft.com/office/powerpoint/2010/main" val="3358626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04664"/>
            <a:ext cx="6696744" cy="830997"/>
          </a:xfrm>
          <a:prstGeom prst="rect">
            <a:avLst/>
          </a:prstGeom>
        </p:spPr>
        <p:txBody>
          <a:bodyPr wrap="square">
            <a:spAutoFit/>
          </a:bodyPr>
          <a:lstStyle/>
          <a:p>
            <a:pPr eaLnBrk="0" hangingPunct="0"/>
            <a:r>
              <a:rPr lang="kk-KZ" sz="2400" dirty="0">
                <a:solidFill>
                  <a:schemeClr val="bg1"/>
                </a:solidFill>
                <a:latin typeface="Arial" charset="0"/>
              </a:rPr>
              <a:t>2.3 Қайта өрлеу  және Ағарту дәуіріндегі саяси ойлардың дамуы</a:t>
            </a:r>
          </a:p>
        </p:txBody>
      </p:sp>
      <p:pic>
        <p:nvPicPr>
          <p:cNvPr id="1026" name="Picture 2" descr="https://vestniknews.ru/images/stories/news/2018/12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348880"/>
            <a:ext cx="1656184" cy="211439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339752" y="2317958"/>
            <a:ext cx="6336703" cy="267765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eaLnBrk="0" hangingPunct="0"/>
            <a:r>
              <a:rPr lang="kk-KZ" sz="2400" b="1" dirty="0">
                <a:latin typeface="+mj-lt"/>
              </a:rPr>
              <a:t>Томас Гоббс</a:t>
            </a:r>
          </a:p>
          <a:p>
            <a:pPr eaLnBrk="0" hangingPunct="0"/>
            <a:endParaRPr lang="kk-KZ" sz="2400" b="1" dirty="0">
              <a:latin typeface="+mj-lt"/>
            </a:endParaRPr>
          </a:p>
          <a:p>
            <a:pPr eaLnBrk="0" hangingPunct="0"/>
            <a:r>
              <a:rPr lang="kk-KZ" sz="2400" dirty="0">
                <a:latin typeface="+mj-lt"/>
              </a:rPr>
              <a:t>«Левиафан», «Азамат туралы»</a:t>
            </a:r>
          </a:p>
          <a:p>
            <a:pPr eaLnBrk="0" hangingPunct="0"/>
            <a:endParaRPr lang="kk-KZ" sz="2400" dirty="0">
              <a:latin typeface="+mj-lt"/>
            </a:endParaRPr>
          </a:p>
          <a:p>
            <a:pPr eaLnBrk="0" hangingPunct="0"/>
            <a:r>
              <a:rPr lang="kk-KZ" sz="2400" b="1" dirty="0">
                <a:latin typeface="+mj-lt"/>
              </a:rPr>
              <a:t> </a:t>
            </a:r>
            <a:r>
              <a:rPr lang="kk-KZ" sz="2400" dirty="0">
                <a:solidFill>
                  <a:srgbClr val="FF0000"/>
                </a:solidFill>
                <a:latin typeface="+mj-lt"/>
              </a:rPr>
              <a:t>«Қоғамдық келісім» </a:t>
            </a:r>
            <a:r>
              <a:rPr lang="kk-KZ" sz="2400" dirty="0">
                <a:latin typeface="+mj-lt"/>
              </a:rPr>
              <a:t>теориясының негізін қалаушы.</a:t>
            </a:r>
          </a:p>
          <a:p>
            <a:pPr eaLnBrk="0" hangingPunct="0"/>
            <a:endParaRPr lang="kk-KZ" sz="2400" dirty="0">
              <a:latin typeface="Arial" charset="0"/>
            </a:endParaRPr>
          </a:p>
        </p:txBody>
      </p:sp>
    </p:spTree>
    <p:extLst>
      <p:ext uri="{BB962C8B-B14F-4D97-AF65-F5344CB8AC3E}">
        <p14:creationId xmlns:p14="http://schemas.microsoft.com/office/powerpoint/2010/main" val="3123080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04664"/>
            <a:ext cx="6696744" cy="830997"/>
          </a:xfrm>
          <a:prstGeom prst="rect">
            <a:avLst/>
          </a:prstGeom>
        </p:spPr>
        <p:txBody>
          <a:bodyPr wrap="square">
            <a:spAutoFit/>
          </a:bodyPr>
          <a:lstStyle/>
          <a:p>
            <a:pPr eaLnBrk="0" hangingPunct="0"/>
            <a:r>
              <a:rPr lang="kk-KZ" sz="2400" dirty="0">
                <a:solidFill>
                  <a:schemeClr val="bg1"/>
                </a:solidFill>
                <a:latin typeface="Arial" charset="0"/>
              </a:rPr>
              <a:t>2.3 Қайта өрлеу  және Ағарту дәуіріндегі саяси ойлардың дамуы</a:t>
            </a:r>
          </a:p>
        </p:txBody>
      </p:sp>
      <p:pic>
        <p:nvPicPr>
          <p:cNvPr id="2050" name="Picture 2" descr="Монтескье Шарль Луи цитат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268" y="2132856"/>
            <a:ext cx="2028825" cy="28575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987824" y="2132856"/>
            <a:ext cx="5890687" cy="378565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eaLnBrk="0" hangingPunct="0"/>
            <a:r>
              <a:rPr lang="kk-KZ" sz="2400" b="1" dirty="0">
                <a:latin typeface="+mj-lt"/>
              </a:rPr>
              <a:t>Шарль Луи Монтескье</a:t>
            </a:r>
          </a:p>
          <a:p>
            <a:pPr eaLnBrk="0" hangingPunct="0"/>
            <a:endParaRPr lang="kk-KZ" sz="2400" b="1" dirty="0">
              <a:latin typeface="+mj-lt"/>
            </a:endParaRPr>
          </a:p>
          <a:p>
            <a:pPr eaLnBrk="0" hangingPunct="0"/>
            <a:r>
              <a:rPr lang="ru-RU" sz="2400" dirty="0">
                <a:latin typeface="+mj-lt"/>
              </a:rPr>
              <a:t>«Парсы </a:t>
            </a:r>
            <a:r>
              <a:rPr lang="kk-KZ" sz="2400" dirty="0">
                <a:latin typeface="+mj-lt"/>
              </a:rPr>
              <a:t>хаттары», «Заңдардың рухы туралы</a:t>
            </a:r>
            <a:r>
              <a:rPr lang="ru-RU" sz="2400" dirty="0">
                <a:latin typeface="+mj-lt"/>
              </a:rPr>
              <a:t>»</a:t>
            </a:r>
          </a:p>
          <a:p>
            <a:pPr eaLnBrk="0" hangingPunct="0"/>
            <a:endParaRPr lang="kk-KZ" sz="2400" dirty="0">
              <a:latin typeface="+mj-lt"/>
            </a:endParaRPr>
          </a:p>
          <a:p>
            <a:r>
              <a:rPr lang="kk-KZ" sz="2400" dirty="0">
                <a:latin typeface="+mj-lt"/>
              </a:rPr>
              <a:t>Ол мемлекеттік </a:t>
            </a:r>
            <a:r>
              <a:rPr lang="kk-KZ" sz="2400" dirty="0">
                <a:solidFill>
                  <a:srgbClr val="FF0000"/>
                </a:solidFill>
                <a:latin typeface="+mj-lt"/>
              </a:rPr>
              <a:t>биліктің үш сатысын</a:t>
            </a:r>
            <a:r>
              <a:rPr lang="kk-KZ" sz="2400" dirty="0">
                <a:latin typeface="+mj-lt"/>
              </a:rPr>
              <a:t>:</a:t>
            </a:r>
          </a:p>
          <a:p>
            <a:pPr marL="342900" indent="-342900">
              <a:buFont typeface="Wingdings" panose="05000000000000000000" pitchFamily="2" charset="2"/>
              <a:buChar char="Ø"/>
            </a:pPr>
            <a:r>
              <a:rPr lang="kk-KZ" sz="2400" dirty="0">
                <a:solidFill>
                  <a:srgbClr val="FF0000"/>
                </a:solidFill>
                <a:latin typeface="+mj-lt"/>
              </a:rPr>
              <a:t>заң шығарушы</a:t>
            </a:r>
            <a:r>
              <a:rPr lang="kk-KZ" sz="2400" dirty="0">
                <a:latin typeface="+mj-lt"/>
              </a:rPr>
              <a:t>,</a:t>
            </a:r>
          </a:p>
          <a:p>
            <a:pPr marL="342900" indent="-342900">
              <a:buFont typeface="Wingdings" panose="05000000000000000000" pitchFamily="2" charset="2"/>
              <a:buChar char="Ø"/>
            </a:pPr>
            <a:r>
              <a:rPr lang="kk-KZ" sz="2400" dirty="0">
                <a:solidFill>
                  <a:srgbClr val="FF0000"/>
                </a:solidFill>
                <a:latin typeface="+mj-lt"/>
              </a:rPr>
              <a:t>атқарушы</a:t>
            </a:r>
          </a:p>
          <a:p>
            <a:pPr marL="342900" indent="-342900">
              <a:buFont typeface="Wingdings" panose="05000000000000000000" pitchFamily="2" charset="2"/>
              <a:buChar char="Ø"/>
            </a:pPr>
            <a:r>
              <a:rPr lang="kk-KZ" sz="2400" dirty="0">
                <a:solidFill>
                  <a:srgbClr val="FF0000"/>
                </a:solidFill>
                <a:latin typeface="+mj-lt"/>
              </a:rPr>
              <a:t>сот билігін </a:t>
            </a:r>
            <a:r>
              <a:rPr lang="kk-KZ" sz="2400" dirty="0">
                <a:latin typeface="+mj-lt"/>
              </a:rPr>
              <a:t>бөлу теориясын ұсынды</a:t>
            </a:r>
            <a:endParaRPr lang="ru-RU" sz="2400" dirty="0">
              <a:latin typeface="+mj-lt"/>
            </a:endParaRPr>
          </a:p>
          <a:p>
            <a:pPr eaLnBrk="0" hangingPunct="0"/>
            <a:r>
              <a:rPr lang="kk-KZ" sz="2400" b="1" dirty="0">
                <a:latin typeface="+mj-lt"/>
              </a:rPr>
              <a:t> </a:t>
            </a:r>
            <a:endParaRPr lang="kk-KZ" sz="2400" dirty="0">
              <a:solidFill>
                <a:srgbClr val="FF0000"/>
              </a:solidFill>
              <a:latin typeface="+mj-lt"/>
            </a:endParaRPr>
          </a:p>
        </p:txBody>
      </p:sp>
    </p:spTree>
    <p:extLst>
      <p:ext uri="{BB962C8B-B14F-4D97-AF65-F5344CB8AC3E}">
        <p14:creationId xmlns:p14="http://schemas.microsoft.com/office/powerpoint/2010/main" val="1045607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400" dirty="0">
                <a:solidFill>
                  <a:schemeClr val="bg1"/>
                </a:solidFill>
                <a:latin typeface="Arial" charset="0"/>
              </a:rPr>
              <a:t>2.3 Қайта өрлеу  және Ағарту дәуіріндегі саяси ойлардың дамуы</a:t>
            </a:r>
            <a:br>
              <a:rPr lang="kk-KZ" sz="2400" dirty="0">
                <a:solidFill>
                  <a:schemeClr val="bg1"/>
                </a:solidFill>
                <a:latin typeface="Arial" charset="0"/>
              </a:rPr>
            </a:br>
            <a:endParaRPr lang="ru-RU" sz="2400" dirty="0"/>
          </a:p>
        </p:txBody>
      </p:sp>
      <p:sp>
        <p:nvSpPr>
          <p:cNvPr id="3" name="Объект 2"/>
          <p:cNvSpPr>
            <a:spLocks noGrp="1"/>
          </p:cNvSpPr>
          <p:nvPr>
            <p:ph sz="half" idx="1"/>
          </p:nvPr>
        </p:nvSpPr>
        <p:spPr>
          <a:xfrm>
            <a:off x="323528" y="2780928"/>
            <a:ext cx="4112163" cy="3373835"/>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endParaRPr lang="kk-KZ" dirty="0"/>
          </a:p>
          <a:p>
            <a:pPr marL="0" indent="0" algn="r">
              <a:buNone/>
            </a:pPr>
            <a:r>
              <a:rPr lang="kk-KZ" dirty="0"/>
              <a:t>              </a:t>
            </a:r>
            <a:r>
              <a:rPr lang="kk-KZ" b="1" dirty="0"/>
              <a:t>Томас </a:t>
            </a:r>
          </a:p>
          <a:p>
            <a:pPr marL="0" indent="0" algn="r">
              <a:buNone/>
            </a:pPr>
            <a:r>
              <a:rPr lang="kk-KZ" b="1" dirty="0"/>
              <a:t>Джефферсон</a:t>
            </a:r>
          </a:p>
          <a:p>
            <a:endParaRPr lang="kk-KZ" dirty="0"/>
          </a:p>
          <a:p>
            <a:pPr marL="0" indent="0">
              <a:buNone/>
            </a:pPr>
            <a:endParaRPr lang="kk-KZ" dirty="0"/>
          </a:p>
          <a:p>
            <a:r>
              <a:rPr lang="kk-KZ" dirty="0"/>
              <a:t>АҚШ-тың </a:t>
            </a:r>
            <a:r>
              <a:rPr lang="kk-KZ" b="1" dirty="0">
                <a:solidFill>
                  <a:srgbClr val="FF0000"/>
                </a:solidFill>
              </a:rPr>
              <a:t>«Тәуелсіздік Декларациясының</a:t>
            </a:r>
            <a:r>
              <a:rPr lang="kk-KZ" dirty="0"/>
              <a:t>» авторы.</a:t>
            </a:r>
          </a:p>
          <a:p>
            <a:endParaRPr lang="ru-RU" dirty="0"/>
          </a:p>
        </p:txBody>
      </p:sp>
      <p:sp>
        <p:nvSpPr>
          <p:cNvPr id="4" name="Объект 3"/>
          <p:cNvSpPr>
            <a:spLocks noGrp="1"/>
          </p:cNvSpPr>
          <p:nvPr>
            <p:ph sz="half" idx="2"/>
          </p:nvPr>
        </p:nvSpPr>
        <p:spPr>
          <a:xfrm>
            <a:off x="4572000" y="2780928"/>
            <a:ext cx="4112163" cy="3384376"/>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marL="0" indent="0" algn="r">
              <a:buNone/>
            </a:pPr>
            <a:endParaRPr lang="kk-KZ" dirty="0"/>
          </a:p>
          <a:p>
            <a:pPr marL="0" indent="0" algn="r">
              <a:buNone/>
            </a:pPr>
            <a:r>
              <a:rPr lang="kk-KZ" b="1" dirty="0"/>
              <a:t>Томас Пейн</a:t>
            </a:r>
          </a:p>
          <a:p>
            <a:pPr marL="0" indent="0" algn="r">
              <a:buNone/>
            </a:pPr>
            <a:endParaRPr lang="kk-KZ" b="1" dirty="0"/>
          </a:p>
          <a:p>
            <a:pPr marL="0" indent="0" algn="r">
              <a:buNone/>
            </a:pPr>
            <a:endParaRPr lang="kk-KZ" b="1" dirty="0"/>
          </a:p>
          <a:p>
            <a:r>
              <a:rPr lang="kk-KZ" b="1" dirty="0"/>
              <a:t>«</a:t>
            </a:r>
            <a:r>
              <a:rPr lang="kk-KZ" dirty="0"/>
              <a:t>Әр халық өзіне ұнайтын үкіметті өзі ұйымдастыруға толық құқылы</a:t>
            </a:r>
            <a:r>
              <a:rPr lang="kk-KZ" b="1" dirty="0"/>
              <a:t>»</a:t>
            </a:r>
            <a:endParaRPr lang="ru-RU" b="1" dirty="0"/>
          </a:p>
        </p:txBody>
      </p:sp>
      <p:pic>
        <p:nvPicPr>
          <p:cNvPr id="3074" name="Picture 2" descr="C:\Users\User\Desktop\саясаттану\thomas-jefferson-9353715-1-4027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6843" y="2852936"/>
            <a:ext cx="1472208" cy="1656184"/>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User\Desktop\саясаттану\Thomas_Paine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4009" y="2852936"/>
            <a:ext cx="1296144" cy="1662231"/>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1115616" y="2073573"/>
            <a:ext cx="6912768"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en-US" sz="2400" dirty="0">
                <a:latin typeface="+mj-lt"/>
              </a:rPr>
              <a:t>XVII-XVIII </a:t>
            </a:r>
            <a:r>
              <a:rPr lang="kk-KZ" sz="2400" dirty="0">
                <a:latin typeface="+mj-lt"/>
              </a:rPr>
              <a:t>ғғ, АҚШ-тың тәуелсіздік үшін күресі</a:t>
            </a:r>
            <a:endParaRPr lang="ru-RU" sz="2400" dirty="0">
              <a:latin typeface="+mj-lt"/>
            </a:endParaRPr>
          </a:p>
        </p:txBody>
      </p:sp>
    </p:spTree>
    <p:extLst>
      <p:ext uri="{BB962C8B-B14F-4D97-AF65-F5344CB8AC3E}">
        <p14:creationId xmlns:p14="http://schemas.microsoft.com/office/powerpoint/2010/main" val="2207002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400" dirty="0">
                <a:solidFill>
                  <a:schemeClr val="bg1"/>
                </a:solidFill>
                <a:latin typeface="Arial" charset="0"/>
              </a:rPr>
              <a:t>2.3 Қайта өрлеу  және Ағарту дәуіріндегі саяси ойлардың дамуы</a:t>
            </a:r>
            <a:br>
              <a:rPr lang="kk-KZ" sz="2400" dirty="0">
                <a:solidFill>
                  <a:schemeClr val="bg1"/>
                </a:solidFill>
                <a:latin typeface="Arial" charset="0"/>
              </a:rPr>
            </a:br>
            <a:endParaRPr lang="ru-RU" sz="2400" dirty="0"/>
          </a:p>
        </p:txBody>
      </p:sp>
      <p:sp>
        <p:nvSpPr>
          <p:cNvPr id="3" name="Объект 2"/>
          <p:cNvSpPr>
            <a:spLocks noGrp="1"/>
          </p:cNvSpPr>
          <p:nvPr>
            <p:ph sz="half" idx="1"/>
          </p:nvPr>
        </p:nvSpPr>
        <p:spPr>
          <a:xfrm>
            <a:off x="323528" y="2492896"/>
            <a:ext cx="4112163" cy="3661867"/>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marL="0" indent="0" algn="ctr">
              <a:buNone/>
            </a:pPr>
            <a:r>
              <a:rPr lang="kk-KZ" sz="2400" b="1" dirty="0">
                <a:solidFill>
                  <a:srgbClr val="FF0000"/>
                </a:solidFill>
              </a:rPr>
              <a:t>Жетістіктері</a:t>
            </a:r>
            <a:r>
              <a:rPr lang="kk-KZ" dirty="0"/>
              <a:t> </a:t>
            </a:r>
          </a:p>
          <a:p>
            <a:pPr>
              <a:spcBef>
                <a:spcPts val="0"/>
              </a:spcBef>
            </a:pPr>
            <a:r>
              <a:rPr lang="kk-KZ" sz="2600" dirty="0">
                <a:solidFill>
                  <a:schemeClr val="tx1"/>
                </a:solidFill>
              </a:rPr>
              <a:t>Әркім қабілетіне қарай жұмыс істеп, еңбегіне қарай ақы алуы тиіс;</a:t>
            </a:r>
          </a:p>
          <a:p>
            <a:r>
              <a:rPr lang="kk-KZ" sz="2600" dirty="0">
                <a:solidFill>
                  <a:schemeClr val="tx1"/>
                </a:solidFill>
              </a:rPr>
              <a:t>Еңбек құқығын бірінші орынға қойды;</a:t>
            </a:r>
          </a:p>
          <a:p>
            <a:r>
              <a:rPr lang="kk-KZ" sz="2600" dirty="0">
                <a:solidFill>
                  <a:schemeClr val="tx1"/>
                </a:solidFill>
              </a:rPr>
              <a:t>Қала мен деревня, ой еңбегі мен дене еңбегі арасындағы айырмашылықты жою</a:t>
            </a:r>
            <a:endParaRPr lang="ru-RU" sz="2600" dirty="0">
              <a:solidFill>
                <a:schemeClr val="tx1"/>
              </a:solidFill>
            </a:endParaRPr>
          </a:p>
        </p:txBody>
      </p:sp>
      <p:sp>
        <p:nvSpPr>
          <p:cNvPr id="4" name="Объект 3"/>
          <p:cNvSpPr>
            <a:spLocks noGrp="1"/>
          </p:cNvSpPr>
          <p:nvPr>
            <p:ph sz="half" idx="2"/>
          </p:nvPr>
        </p:nvSpPr>
        <p:spPr>
          <a:xfrm>
            <a:off x="4708309" y="2492896"/>
            <a:ext cx="4112163" cy="3661867"/>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marL="0" indent="0" algn="ctr">
              <a:buNone/>
            </a:pPr>
            <a:r>
              <a:rPr lang="kk-KZ" sz="2400" b="1" dirty="0">
                <a:solidFill>
                  <a:srgbClr val="C00000"/>
                </a:solidFill>
              </a:rPr>
              <a:t>Кемшіліктері </a:t>
            </a:r>
          </a:p>
          <a:p>
            <a:r>
              <a:rPr lang="kk-KZ" sz="2600" dirty="0">
                <a:solidFill>
                  <a:schemeClr val="tx1"/>
                </a:solidFill>
              </a:rPr>
              <a:t>Қоғамдық дамудың заңдылықтарын түсінбеді;</a:t>
            </a:r>
          </a:p>
          <a:p>
            <a:r>
              <a:rPr lang="kk-KZ" sz="2600" dirty="0">
                <a:solidFill>
                  <a:schemeClr val="tx1"/>
                </a:solidFill>
              </a:rPr>
              <a:t>Қоғамдық өмірді қайта құрудың шынай жолдарын көрмеді;</a:t>
            </a:r>
          </a:p>
          <a:p>
            <a:r>
              <a:rPr lang="kk-KZ" sz="2600" dirty="0">
                <a:solidFill>
                  <a:schemeClr val="tx1"/>
                </a:solidFill>
              </a:rPr>
              <a:t>Жұмысшы табына тек жапа шегуші деп қарады</a:t>
            </a:r>
            <a:endParaRPr lang="ru-RU" sz="2600" dirty="0">
              <a:solidFill>
                <a:schemeClr val="tx1"/>
              </a:solidFill>
            </a:endParaRPr>
          </a:p>
        </p:txBody>
      </p:sp>
      <p:sp>
        <p:nvSpPr>
          <p:cNvPr id="5" name="Прямоугольник 4"/>
          <p:cNvSpPr/>
          <p:nvPr/>
        </p:nvSpPr>
        <p:spPr>
          <a:xfrm>
            <a:off x="539552" y="1842740"/>
            <a:ext cx="7992888"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dirty="0">
                <a:latin typeface="+mj-lt"/>
              </a:rPr>
              <a:t>«Утопиялық социализм» </a:t>
            </a:r>
            <a:r>
              <a:rPr lang="kk-KZ" sz="2400" dirty="0">
                <a:latin typeface="+mj-lt"/>
              </a:rPr>
              <a:t>ілімі (Сен-Симон, Оуэн, Фурье)</a:t>
            </a:r>
            <a:endParaRPr lang="ru-RU" sz="2400" dirty="0">
              <a:latin typeface="+mj-lt"/>
            </a:endParaRPr>
          </a:p>
        </p:txBody>
      </p:sp>
    </p:spTree>
    <p:extLst>
      <p:ext uri="{BB962C8B-B14F-4D97-AF65-F5344CB8AC3E}">
        <p14:creationId xmlns:p14="http://schemas.microsoft.com/office/powerpoint/2010/main" val="3123403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659914"/>
            <a:ext cx="6696744" cy="461665"/>
          </a:xfrm>
          <a:prstGeom prst="rect">
            <a:avLst/>
          </a:prstGeom>
        </p:spPr>
        <p:txBody>
          <a:bodyPr wrap="square">
            <a:spAutoFit/>
          </a:bodyPr>
          <a:lstStyle/>
          <a:p>
            <a:pPr eaLnBrk="0" hangingPunct="0"/>
            <a:r>
              <a:rPr lang="kk-KZ" sz="2400" dirty="0">
                <a:solidFill>
                  <a:schemeClr val="bg1"/>
                </a:solidFill>
                <a:latin typeface="Arial" charset="0"/>
              </a:rPr>
              <a:t>2.4 Қазақ даласындағы саяси ой-пікірлер</a:t>
            </a:r>
          </a:p>
        </p:txBody>
      </p:sp>
      <p:pic>
        <p:nvPicPr>
          <p:cNvPr id="1026" name="Picture 2" descr="Аль-Фараб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9" y="2348880"/>
            <a:ext cx="1656184" cy="219126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195736" y="1843072"/>
            <a:ext cx="6624736" cy="452431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dirty="0">
                <a:latin typeface="+mj-lt"/>
              </a:rPr>
              <a:t>Әбу Насыр әл-Фараби</a:t>
            </a:r>
          </a:p>
          <a:p>
            <a:pPr algn="just" eaLnBrk="0" hangingPunct="0"/>
            <a:r>
              <a:rPr lang="kk-KZ" sz="2400" dirty="0">
                <a:latin typeface="+mj-lt"/>
              </a:rPr>
              <a:t>«Қайырымды қала тұрғындарының көзқарастары туралы», «Азаматтық саясат», «Бақытқа жету жолдары», «Саясат туралы»</a:t>
            </a:r>
          </a:p>
          <a:p>
            <a:pPr algn="just" eaLnBrk="0" hangingPunct="0"/>
            <a:endParaRPr lang="kk-KZ" sz="2400" dirty="0">
              <a:latin typeface="+mj-lt"/>
            </a:endParaRPr>
          </a:p>
          <a:p>
            <a:pPr algn="just" eaLnBrk="0" hangingPunct="0"/>
            <a:r>
              <a:rPr lang="kk-KZ" sz="2400" i="1" dirty="0">
                <a:solidFill>
                  <a:srgbClr val="002060"/>
                </a:solidFill>
              </a:rPr>
              <a:t>«Мемлекет - адамдардың өз қажетін бірлесіп қоғамдық жолмен жақсылап қанағаттандыру үшін жасаған ұйым» </a:t>
            </a:r>
          </a:p>
          <a:p>
            <a:pPr algn="just" eaLnBrk="0" hangingPunct="0"/>
            <a:endParaRPr lang="kk-KZ" sz="2400" i="1" dirty="0">
              <a:solidFill>
                <a:srgbClr val="002060"/>
              </a:solidFill>
              <a:latin typeface="+mj-lt"/>
            </a:endParaRPr>
          </a:p>
          <a:p>
            <a:pPr algn="just" eaLnBrk="0" hangingPunct="0"/>
            <a:r>
              <a:rPr lang="kk-KZ" sz="2400" i="1" dirty="0">
                <a:solidFill>
                  <a:srgbClr val="002060"/>
                </a:solidFill>
              </a:rPr>
              <a:t>«Бақытқа жету жолында барлық халық бір-біріне көмектесетін болса, жер беті түгелімен берекеге толады» </a:t>
            </a:r>
            <a:endParaRPr lang="ru-RU" sz="2400" i="1" dirty="0">
              <a:solidFill>
                <a:srgbClr val="002060"/>
              </a:solidFill>
              <a:latin typeface="+mj-lt"/>
            </a:endParaRPr>
          </a:p>
        </p:txBody>
      </p:sp>
    </p:spTree>
    <p:extLst>
      <p:ext uri="{BB962C8B-B14F-4D97-AF65-F5344CB8AC3E}">
        <p14:creationId xmlns:p14="http://schemas.microsoft.com/office/powerpoint/2010/main" val="2891642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Аль-Фараб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9" y="2348880"/>
            <a:ext cx="1656184" cy="219126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95536" y="260648"/>
            <a:ext cx="6696744" cy="1077218"/>
          </a:xfrm>
          <a:prstGeom prst="rect">
            <a:avLst/>
          </a:prstGeom>
        </p:spPr>
        <p:txBody>
          <a:bodyPr wrap="square">
            <a:spAutoFit/>
          </a:bodyPr>
          <a:lstStyle/>
          <a:p>
            <a:pPr eaLnBrk="0" hangingPunct="0"/>
            <a:r>
              <a:rPr lang="kk-KZ" sz="3200" dirty="0">
                <a:solidFill>
                  <a:schemeClr val="bg1"/>
                </a:solidFill>
                <a:latin typeface="Arial" charset="0"/>
              </a:rPr>
              <a:t>2.4 Қазақ даласындағы саяси ой-пікірлер</a:t>
            </a:r>
          </a:p>
        </p:txBody>
      </p:sp>
      <p:sp>
        <p:nvSpPr>
          <p:cNvPr id="4" name="Прямоугольник 3"/>
          <p:cNvSpPr/>
          <p:nvPr/>
        </p:nvSpPr>
        <p:spPr>
          <a:xfrm>
            <a:off x="2411760" y="1843072"/>
            <a:ext cx="6263437" cy="267765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dirty="0">
                <a:latin typeface="+mj-lt"/>
              </a:rPr>
              <a:t>Әбу Насыр әл-Фараби</a:t>
            </a:r>
          </a:p>
          <a:p>
            <a:pPr algn="just" eaLnBrk="0" hangingPunct="0"/>
            <a:endParaRPr lang="kk-KZ" sz="2400" dirty="0">
              <a:latin typeface="+mj-lt"/>
            </a:endParaRPr>
          </a:p>
          <a:p>
            <a:pPr algn="just" eaLnBrk="0" hangingPunct="0"/>
            <a:r>
              <a:rPr lang="kk-KZ" sz="2400" i="1" dirty="0">
                <a:solidFill>
                  <a:srgbClr val="002060"/>
                </a:solidFill>
              </a:rPr>
              <a:t>"Қоғамдағы барлық қиыншылықтарды жеңетін, бақытқа жеткізетін - </a:t>
            </a:r>
            <a:r>
              <a:rPr lang="kk-KZ" sz="2400" i="1" dirty="0">
                <a:solidFill>
                  <a:srgbClr val="C00000"/>
                </a:solidFill>
              </a:rPr>
              <a:t>ақыл-парасат, адамның ақыл-ойы</a:t>
            </a:r>
            <a:r>
              <a:rPr lang="kk-KZ" sz="2400" i="1" dirty="0">
                <a:solidFill>
                  <a:srgbClr val="002060"/>
                </a:solidFill>
              </a:rPr>
              <a:t>. Сондықтан адам аянбай, тынбай </a:t>
            </a:r>
            <a:r>
              <a:rPr lang="kk-KZ" sz="2400" i="1" dirty="0">
                <a:solidFill>
                  <a:srgbClr val="C00000"/>
                </a:solidFill>
              </a:rPr>
              <a:t>ғылымды, білімді игеруі керек</a:t>
            </a:r>
            <a:r>
              <a:rPr lang="kk-KZ" sz="2400" i="1" dirty="0">
                <a:solidFill>
                  <a:srgbClr val="002060"/>
                </a:solidFill>
              </a:rPr>
              <a:t>" </a:t>
            </a:r>
            <a:endParaRPr lang="ru-RU" sz="2400" i="1" dirty="0">
              <a:solidFill>
                <a:srgbClr val="002060"/>
              </a:solidFill>
              <a:latin typeface="+mj-lt"/>
            </a:endParaRPr>
          </a:p>
        </p:txBody>
      </p:sp>
      <p:sp>
        <p:nvSpPr>
          <p:cNvPr id="7" name="Скругленный прямоугольник 6"/>
          <p:cNvSpPr/>
          <p:nvPr/>
        </p:nvSpPr>
        <p:spPr>
          <a:xfrm>
            <a:off x="323528" y="5385792"/>
            <a:ext cx="1296143" cy="4572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b="1" dirty="0"/>
              <a:t>Басқару</a:t>
            </a:r>
            <a:r>
              <a:rPr lang="kk-KZ" dirty="0"/>
              <a:t> </a:t>
            </a:r>
            <a:endParaRPr lang="ru-RU" dirty="0"/>
          </a:p>
        </p:txBody>
      </p:sp>
      <p:sp>
        <p:nvSpPr>
          <p:cNvPr id="8" name="Скругленный прямоугольник 7"/>
          <p:cNvSpPr/>
          <p:nvPr/>
        </p:nvSpPr>
        <p:spPr>
          <a:xfrm>
            <a:off x="1944857" y="5849479"/>
            <a:ext cx="1296143" cy="4572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b="1" dirty="0"/>
              <a:t>Қайырсыз</a:t>
            </a:r>
            <a:r>
              <a:rPr lang="kk-KZ" dirty="0"/>
              <a:t>  </a:t>
            </a:r>
            <a:endParaRPr lang="ru-RU" dirty="0"/>
          </a:p>
        </p:txBody>
      </p:sp>
      <p:sp>
        <p:nvSpPr>
          <p:cNvPr id="9" name="Скругленный прямоугольник 8"/>
          <p:cNvSpPr/>
          <p:nvPr/>
        </p:nvSpPr>
        <p:spPr>
          <a:xfrm>
            <a:off x="1944858" y="4865037"/>
            <a:ext cx="1296143" cy="4572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b="1" dirty="0"/>
              <a:t>Қайырлы</a:t>
            </a:r>
            <a:r>
              <a:rPr lang="kk-KZ" dirty="0"/>
              <a:t> </a:t>
            </a:r>
            <a:endParaRPr lang="ru-RU" dirty="0"/>
          </a:p>
        </p:txBody>
      </p:sp>
      <p:sp>
        <p:nvSpPr>
          <p:cNvPr id="10" name="Скругленный прямоугольник 9"/>
          <p:cNvSpPr/>
          <p:nvPr/>
        </p:nvSpPr>
        <p:spPr>
          <a:xfrm>
            <a:off x="3743908" y="4653136"/>
            <a:ext cx="4931289" cy="86409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k-KZ" dirty="0"/>
          </a:p>
          <a:p>
            <a:pPr algn="ctr"/>
            <a:endParaRPr lang="kk-KZ" dirty="0"/>
          </a:p>
          <a:p>
            <a:pPr algn="ctr"/>
            <a:r>
              <a:rPr lang="kk-KZ" dirty="0"/>
              <a:t>Қайырлы, білімді, мәдениетті, заңға негізделген басқару халықты бақытқа бастайды</a:t>
            </a:r>
          </a:p>
          <a:p>
            <a:pPr algn="ctr"/>
            <a:endParaRPr lang="kk-KZ" dirty="0"/>
          </a:p>
          <a:p>
            <a:pPr algn="ctr"/>
            <a:r>
              <a:rPr lang="kk-KZ" dirty="0"/>
              <a:t> </a:t>
            </a:r>
            <a:endParaRPr lang="ru-RU" dirty="0"/>
          </a:p>
        </p:txBody>
      </p:sp>
      <p:sp>
        <p:nvSpPr>
          <p:cNvPr id="11" name="Скругленный прямоугольник 10"/>
          <p:cNvSpPr/>
          <p:nvPr/>
        </p:nvSpPr>
        <p:spPr>
          <a:xfrm>
            <a:off x="3743908" y="5733256"/>
            <a:ext cx="4931289" cy="68964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dirty="0"/>
              <a:t>Қайырымсыз, надан, озбыр басқаруда теріс әрекеттер мен жаман қасиеттер бой алады</a:t>
            </a:r>
            <a:endParaRPr lang="ru-RU" dirty="0"/>
          </a:p>
        </p:txBody>
      </p:sp>
      <p:cxnSp>
        <p:nvCxnSpPr>
          <p:cNvPr id="13" name="Прямая со стрелкой 12"/>
          <p:cNvCxnSpPr>
            <a:stCxn id="7" idx="3"/>
            <a:endCxn id="9" idx="2"/>
          </p:cNvCxnSpPr>
          <p:nvPr/>
        </p:nvCxnSpPr>
        <p:spPr>
          <a:xfrm flipV="1">
            <a:off x="1619671" y="5322237"/>
            <a:ext cx="973259" cy="292155"/>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5" name="Прямая со стрелкой 14"/>
          <p:cNvCxnSpPr>
            <a:stCxn id="7" idx="3"/>
            <a:endCxn id="8" idx="0"/>
          </p:cNvCxnSpPr>
          <p:nvPr/>
        </p:nvCxnSpPr>
        <p:spPr>
          <a:xfrm>
            <a:off x="1619671" y="5614392"/>
            <a:ext cx="973258" cy="235087"/>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7" name="Прямая со стрелкой 16"/>
          <p:cNvCxnSpPr>
            <a:stCxn id="9" idx="3"/>
            <a:endCxn id="10" idx="1"/>
          </p:cNvCxnSpPr>
          <p:nvPr/>
        </p:nvCxnSpPr>
        <p:spPr>
          <a:xfrm flipV="1">
            <a:off x="3241001" y="5085184"/>
            <a:ext cx="502907" cy="8453"/>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22" name="Прямая со стрелкой 21"/>
          <p:cNvCxnSpPr/>
          <p:nvPr/>
        </p:nvCxnSpPr>
        <p:spPr>
          <a:xfrm flipV="1">
            <a:off x="3241001" y="6078079"/>
            <a:ext cx="502907" cy="8453"/>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4132919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6696744" cy="1077218"/>
          </a:xfrm>
          <a:prstGeom prst="rect">
            <a:avLst/>
          </a:prstGeom>
        </p:spPr>
        <p:txBody>
          <a:bodyPr wrap="square">
            <a:spAutoFit/>
          </a:bodyPr>
          <a:lstStyle/>
          <a:p>
            <a:pPr eaLnBrk="0" hangingPunct="0"/>
            <a:r>
              <a:rPr lang="kk-KZ" sz="3200" dirty="0">
                <a:solidFill>
                  <a:schemeClr val="bg1"/>
                </a:solidFill>
                <a:latin typeface="Arial" charset="0"/>
              </a:rPr>
              <a:t>2.4 Қазақ даласындағы саяси ой-пікірлер</a:t>
            </a:r>
          </a:p>
        </p:txBody>
      </p:sp>
      <p:pic>
        <p:nvPicPr>
          <p:cNvPr id="3" name="Picture 2" descr="Юсуф баласагуни биография"/>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2630" y="2204865"/>
            <a:ext cx="1583350" cy="18002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195736" y="1843072"/>
            <a:ext cx="6624736" cy="230832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dirty="0">
                <a:latin typeface="+mj-lt"/>
              </a:rPr>
              <a:t>Жүсіп Баласағұни</a:t>
            </a:r>
          </a:p>
          <a:p>
            <a:pPr algn="just" eaLnBrk="0" hangingPunct="0"/>
            <a:r>
              <a:rPr lang="kk-KZ" sz="2400" dirty="0">
                <a:latin typeface="+mj-lt"/>
              </a:rPr>
              <a:t>«Құтадғу білік»</a:t>
            </a:r>
          </a:p>
          <a:p>
            <a:pPr algn="just" eaLnBrk="0" hangingPunct="0"/>
            <a:endParaRPr lang="kk-KZ" sz="2400" dirty="0">
              <a:latin typeface="+mj-lt"/>
            </a:endParaRPr>
          </a:p>
          <a:p>
            <a:pPr algn="just" eaLnBrk="0" hangingPunct="0"/>
            <a:r>
              <a:rPr lang="kk-KZ" sz="2400" dirty="0">
                <a:latin typeface="+mj-lt"/>
              </a:rPr>
              <a:t>Мемлекетті басқару үшін қажетті басты </a:t>
            </a:r>
            <a:r>
              <a:rPr lang="kk-KZ" sz="2400" b="1" dirty="0">
                <a:solidFill>
                  <a:srgbClr val="C00000"/>
                </a:solidFill>
                <a:latin typeface="+mj-lt"/>
              </a:rPr>
              <a:t>4 принцип: </a:t>
            </a:r>
            <a:r>
              <a:rPr lang="kk-KZ" sz="2400" dirty="0">
                <a:solidFill>
                  <a:srgbClr val="C00000"/>
                </a:solidFill>
                <a:latin typeface="+mj-lt"/>
              </a:rPr>
              <a:t>1. </a:t>
            </a:r>
            <a:r>
              <a:rPr lang="kk-KZ" sz="2400" i="1" dirty="0">
                <a:solidFill>
                  <a:srgbClr val="C00000"/>
                </a:solidFill>
                <a:latin typeface="+mj-lt"/>
              </a:rPr>
              <a:t>Әділ заң; 2. Бақ-дәулет; 3. Ақыл-парасат; 4. Қанағат-ынсап</a:t>
            </a:r>
          </a:p>
        </p:txBody>
      </p:sp>
      <p:sp>
        <p:nvSpPr>
          <p:cNvPr id="5" name="Прямоугольник 4"/>
          <p:cNvSpPr/>
          <p:nvPr/>
        </p:nvSpPr>
        <p:spPr>
          <a:xfrm>
            <a:off x="560236" y="4365104"/>
            <a:ext cx="8332244"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dirty="0"/>
              <a:t>Мемлекеттің негізі </a:t>
            </a:r>
            <a:r>
              <a:rPr lang="kk-KZ" sz="2400" b="1" dirty="0">
                <a:solidFill>
                  <a:srgbClr val="C00000"/>
                </a:solidFill>
              </a:rPr>
              <a:t>үш нәрседен – </a:t>
            </a:r>
            <a:r>
              <a:rPr lang="kk-KZ" sz="2400" dirty="0">
                <a:solidFill>
                  <a:srgbClr val="C00000"/>
                </a:solidFill>
              </a:rPr>
              <a:t>халықтан, қазынадан, әскерден</a:t>
            </a:r>
            <a:r>
              <a:rPr lang="kk-KZ" sz="2400" dirty="0"/>
              <a:t> тұрады. Халықтың өзі </a:t>
            </a:r>
            <a:r>
              <a:rPr lang="kk-KZ" sz="2400" b="1" dirty="0">
                <a:solidFill>
                  <a:srgbClr val="C00000"/>
                </a:solidFill>
              </a:rPr>
              <a:t>үш буыннан – </a:t>
            </a:r>
            <a:r>
              <a:rPr lang="kk-KZ" sz="2400" dirty="0">
                <a:solidFill>
                  <a:srgbClr val="C00000"/>
                </a:solidFill>
              </a:rPr>
              <a:t>бай­лар­дан, орталардан, кедейлерден</a:t>
            </a:r>
            <a:r>
              <a:rPr lang="kk-KZ" sz="2400" dirty="0"/>
              <a:t> тұрады. </a:t>
            </a:r>
          </a:p>
          <a:p>
            <a:pPr algn="ctr" eaLnBrk="0" hangingPunct="0"/>
            <a:r>
              <a:rPr lang="kk-KZ" sz="2400" b="1" i="1" dirty="0"/>
              <a:t>Бектің мақсаты – кедейлерді ортаға, ортаны байға жеткізу</a:t>
            </a:r>
            <a:r>
              <a:rPr lang="kk-KZ" sz="2400" dirty="0"/>
              <a:t>.</a:t>
            </a:r>
            <a:endParaRPr lang="kk-KZ" sz="2400" i="1" dirty="0">
              <a:solidFill>
                <a:srgbClr val="C00000"/>
              </a:solidFill>
              <a:latin typeface="+mj-lt"/>
            </a:endParaRPr>
          </a:p>
        </p:txBody>
      </p:sp>
    </p:spTree>
    <p:extLst>
      <p:ext uri="{BB962C8B-B14F-4D97-AF65-F5344CB8AC3E}">
        <p14:creationId xmlns:p14="http://schemas.microsoft.com/office/powerpoint/2010/main" val="3530733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6696744" cy="1077218"/>
          </a:xfrm>
          <a:prstGeom prst="rect">
            <a:avLst/>
          </a:prstGeom>
        </p:spPr>
        <p:txBody>
          <a:bodyPr wrap="square">
            <a:spAutoFit/>
          </a:bodyPr>
          <a:lstStyle/>
          <a:p>
            <a:pPr eaLnBrk="0" hangingPunct="0"/>
            <a:r>
              <a:rPr lang="kk-KZ" sz="3200" dirty="0">
                <a:solidFill>
                  <a:schemeClr val="bg1"/>
                </a:solidFill>
                <a:latin typeface="Arial" charset="0"/>
              </a:rPr>
              <a:t>2.4 Қазақ даласындағы саяси ой-пікірлер</a:t>
            </a:r>
          </a:p>
        </p:txBody>
      </p:sp>
      <p:pic>
        <p:nvPicPr>
          <p:cNvPr id="2050" name="Picture 2" descr="Юсуф баласагуни биография"/>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2630" y="2204865"/>
            <a:ext cx="1583350" cy="18002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411760" y="1843072"/>
            <a:ext cx="6263437" cy="452431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dirty="0">
                <a:latin typeface="+mj-lt"/>
              </a:rPr>
              <a:t>Жүсіп Баласағұни</a:t>
            </a:r>
          </a:p>
          <a:p>
            <a:pPr algn="just" eaLnBrk="0" hangingPunct="0"/>
            <a:r>
              <a:rPr lang="kk-KZ" sz="2400" dirty="0">
                <a:latin typeface="+mj-lt"/>
              </a:rPr>
              <a:t>«Құтадғу білік»</a:t>
            </a:r>
          </a:p>
          <a:p>
            <a:pPr algn="just" eaLnBrk="0" hangingPunct="0"/>
            <a:endParaRPr lang="kk-KZ" sz="2400" dirty="0">
              <a:latin typeface="+mj-lt"/>
            </a:endParaRPr>
          </a:p>
          <a:p>
            <a:pPr algn="just" eaLnBrk="0" hangingPunct="0"/>
            <a:r>
              <a:rPr lang="kk-KZ" sz="2400" i="1" dirty="0">
                <a:solidFill>
                  <a:srgbClr val="002060"/>
                </a:solidFill>
                <a:latin typeface="+mj-lt"/>
              </a:rPr>
              <a:t>«Жай халықсыз болмайды іс те, ештеңе,</a:t>
            </a:r>
          </a:p>
          <a:p>
            <a:pPr algn="just" eaLnBrk="0" hangingPunct="0"/>
            <a:r>
              <a:rPr lang="kk-KZ" sz="2400" i="1" dirty="0">
                <a:solidFill>
                  <a:srgbClr val="002060"/>
                </a:solidFill>
                <a:latin typeface="+mj-lt"/>
              </a:rPr>
              <a:t>Жайлап сөйлес, жөнсіз билеп-төстеме».</a:t>
            </a:r>
          </a:p>
          <a:p>
            <a:pPr algn="just" eaLnBrk="0" hangingPunct="0"/>
            <a:endParaRPr lang="kk-KZ" sz="2400" i="1" dirty="0">
              <a:solidFill>
                <a:srgbClr val="002060"/>
              </a:solidFill>
              <a:latin typeface="+mj-lt"/>
            </a:endParaRPr>
          </a:p>
          <a:p>
            <a:pPr algn="just" eaLnBrk="0" hangingPunct="0"/>
            <a:r>
              <a:rPr lang="kk-KZ" sz="2400" i="1" dirty="0">
                <a:solidFill>
                  <a:srgbClr val="002060"/>
                </a:solidFill>
                <a:latin typeface="+mj-lt"/>
              </a:rPr>
              <a:t>«Ақымақ әкімнің айналасында жарамсақтар отырады,  Ақылды әкімнің айналасында ақылды адамдар отырады»</a:t>
            </a:r>
          </a:p>
          <a:p>
            <a:pPr algn="just" eaLnBrk="0" hangingPunct="0"/>
            <a:endParaRPr lang="kk-KZ" sz="2400" i="1" dirty="0">
              <a:solidFill>
                <a:srgbClr val="002060"/>
              </a:solidFill>
              <a:latin typeface="+mj-lt"/>
            </a:endParaRPr>
          </a:p>
          <a:p>
            <a:pPr algn="just" eaLnBrk="0" hangingPunct="0"/>
            <a:r>
              <a:rPr lang="kk-KZ" sz="2400" i="1" dirty="0">
                <a:solidFill>
                  <a:srgbClr val="002060"/>
                </a:solidFill>
                <a:latin typeface="+mj-lt"/>
              </a:rPr>
              <a:t>«Қанша ұлы болсаң да, «бәрін білем» деп ойлама»</a:t>
            </a:r>
          </a:p>
        </p:txBody>
      </p:sp>
    </p:spTree>
    <p:extLst>
      <p:ext uri="{BB962C8B-B14F-4D97-AF65-F5344CB8AC3E}">
        <p14:creationId xmlns:p14="http://schemas.microsoft.com/office/powerpoint/2010/main" val="2490473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6696744" cy="1077218"/>
          </a:xfrm>
          <a:prstGeom prst="rect">
            <a:avLst/>
          </a:prstGeom>
        </p:spPr>
        <p:txBody>
          <a:bodyPr wrap="square">
            <a:spAutoFit/>
          </a:bodyPr>
          <a:lstStyle/>
          <a:p>
            <a:pPr eaLnBrk="0" hangingPunct="0"/>
            <a:r>
              <a:rPr lang="kk-KZ" sz="3200" dirty="0">
                <a:solidFill>
                  <a:schemeClr val="bg1"/>
                </a:solidFill>
                <a:latin typeface="Arial" charset="0"/>
              </a:rPr>
              <a:t>2.4 Қазақ даласындағы саяси ой-пікірлер</a:t>
            </a:r>
          </a:p>
        </p:txBody>
      </p:sp>
      <p:pic>
        <p:nvPicPr>
          <p:cNvPr id="4098" name="Picture 2" descr="Ходжа Ахмет Яссауи | allib.or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2564904"/>
            <a:ext cx="1390713" cy="194421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391315" y="1988840"/>
            <a:ext cx="6263437" cy="415498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dirty="0">
                <a:latin typeface="+mj-lt"/>
              </a:rPr>
              <a:t>Қожа Ахмет Яссауи</a:t>
            </a:r>
          </a:p>
          <a:p>
            <a:pPr algn="just" eaLnBrk="0" hangingPunct="0"/>
            <a:endParaRPr lang="kk-KZ" sz="2400" b="1" i="1" dirty="0">
              <a:solidFill>
                <a:srgbClr val="002060"/>
              </a:solidFill>
              <a:latin typeface="+mj-lt"/>
            </a:endParaRPr>
          </a:p>
          <a:p>
            <a:pPr algn="just" eaLnBrk="0" hangingPunct="0"/>
            <a:r>
              <a:rPr lang="kk-KZ" sz="2400" b="1" i="1" dirty="0">
                <a:solidFill>
                  <a:srgbClr val="002060"/>
                </a:solidFill>
                <a:latin typeface="+mj-lt"/>
              </a:rPr>
              <a:t>«Диуани Хикмет»</a:t>
            </a:r>
          </a:p>
          <a:p>
            <a:pPr algn="just" eaLnBrk="0" hangingPunct="0"/>
            <a:endParaRPr lang="kk-KZ" sz="2400" b="1" i="1" dirty="0">
              <a:solidFill>
                <a:srgbClr val="002060"/>
              </a:solidFill>
              <a:latin typeface="+mj-lt"/>
            </a:endParaRPr>
          </a:p>
          <a:p>
            <a:pPr algn="just" eaLnBrk="0" hangingPunct="0"/>
            <a:r>
              <a:rPr lang="kk-KZ" sz="2400" i="1" dirty="0">
                <a:solidFill>
                  <a:srgbClr val="002060"/>
                </a:solidFill>
              </a:rPr>
              <a:t>«Заман азар уағында - патша айналар залымға</a:t>
            </a:r>
            <a:r>
              <a:rPr lang="ru-RU" sz="2400" i="1" dirty="0">
                <a:solidFill>
                  <a:srgbClr val="002060"/>
                </a:solidFill>
              </a:rPr>
              <a:t>».</a:t>
            </a:r>
            <a:endParaRPr lang="kk-KZ" sz="2400" i="1" dirty="0">
              <a:solidFill>
                <a:srgbClr val="002060"/>
              </a:solidFill>
              <a:latin typeface="+mj-lt"/>
            </a:endParaRPr>
          </a:p>
          <a:p>
            <a:pPr algn="just" eaLnBrk="0" hangingPunct="0"/>
            <a:endParaRPr lang="kk-KZ" sz="2400" i="1" dirty="0">
              <a:solidFill>
                <a:srgbClr val="002060"/>
              </a:solidFill>
              <a:latin typeface="+mj-lt"/>
            </a:endParaRPr>
          </a:p>
          <a:p>
            <a:pPr algn="just" eaLnBrk="0" hangingPunct="0"/>
            <a:r>
              <a:rPr lang="kk-KZ" sz="2400" i="1" dirty="0">
                <a:solidFill>
                  <a:srgbClr val="002060"/>
                </a:solidFill>
              </a:rPr>
              <a:t>«Жамағаттың жақсыға құрметі жоқ,</a:t>
            </a:r>
            <a:br>
              <a:rPr lang="kk-KZ" sz="2400" i="1" dirty="0">
                <a:solidFill>
                  <a:srgbClr val="002060"/>
                </a:solidFill>
              </a:rPr>
            </a:br>
            <a:r>
              <a:rPr lang="kk-KZ" sz="2400" i="1" dirty="0">
                <a:solidFill>
                  <a:srgbClr val="002060"/>
                </a:solidFill>
              </a:rPr>
              <a:t>Кішілердің үлкенге ізеті жоқ,</a:t>
            </a:r>
            <a:br>
              <a:rPr lang="kk-KZ" sz="2400" i="1" dirty="0">
                <a:solidFill>
                  <a:srgbClr val="002060"/>
                </a:solidFill>
              </a:rPr>
            </a:br>
            <a:r>
              <a:rPr lang="kk-KZ" sz="2400" i="1" dirty="0">
                <a:solidFill>
                  <a:srgbClr val="002060"/>
                </a:solidFill>
              </a:rPr>
              <a:t>Патшалардың әділдік міндеті жоқ,</a:t>
            </a:r>
            <a:br>
              <a:rPr lang="kk-KZ" sz="2400" i="1" dirty="0">
                <a:solidFill>
                  <a:srgbClr val="002060"/>
                </a:solidFill>
              </a:rPr>
            </a:br>
            <a:r>
              <a:rPr lang="kk-KZ" sz="2400" i="1" dirty="0">
                <a:solidFill>
                  <a:srgbClr val="002060"/>
                </a:solidFill>
              </a:rPr>
              <a:t>Бұл не деген заман болды, достар?!»</a:t>
            </a:r>
            <a:endParaRPr lang="kk-KZ" sz="2400" i="1" dirty="0">
              <a:solidFill>
                <a:srgbClr val="002060"/>
              </a:solidFill>
              <a:latin typeface="+mj-lt"/>
            </a:endParaRPr>
          </a:p>
        </p:txBody>
      </p:sp>
    </p:spTree>
    <p:extLst>
      <p:ext uri="{BB962C8B-B14F-4D97-AF65-F5344CB8AC3E}">
        <p14:creationId xmlns:p14="http://schemas.microsoft.com/office/powerpoint/2010/main" val="4115333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6696744" cy="1077218"/>
          </a:xfrm>
          <a:prstGeom prst="rect">
            <a:avLst/>
          </a:prstGeom>
        </p:spPr>
        <p:txBody>
          <a:bodyPr wrap="square">
            <a:spAutoFit/>
          </a:bodyPr>
          <a:lstStyle/>
          <a:p>
            <a:pPr eaLnBrk="0" hangingPunct="0"/>
            <a:r>
              <a:rPr lang="kk-KZ" sz="3200" dirty="0">
                <a:solidFill>
                  <a:schemeClr val="bg1"/>
                </a:solidFill>
                <a:latin typeface="Arial" charset="0"/>
              </a:rPr>
              <a:t>2.4 Қазақ даласындағы саяси ой-пікірлер</a:t>
            </a:r>
          </a:p>
        </p:txBody>
      </p:sp>
      <p:pic>
        <p:nvPicPr>
          <p:cNvPr id="6146" name="Picture 2" descr="adebiportal.kz/images/w350-cct-si/upload/ibloc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2924944"/>
            <a:ext cx="1303593" cy="172819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907704" y="1916832"/>
            <a:ext cx="6912768" cy="452431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i="1" dirty="0">
                <a:solidFill>
                  <a:srgbClr val="002060"/>
                </a:solidFill>
                <a:latin typeface="+mj-lt"/>
              </a:rPr>
              <a:t>Асанқайғы Сәбитов</a:t>
            </a:r>
          </a:p>
          <a:p>
            <a:pPr algn="just" eaLnBrk="0" hangingPunct="0"/>
            <a:endParaRPr lang="kk-KZ" sz="2400" b="1" i="1" dirty="0">
              <a:solidFill>
                <a:srgbClr val="002060"/>
              </a:solidFill>
              <a:latin typeface="+mj-lt"/>
            </a:endParaRPr>
          </a:p>
          <a:p>
            <a:pPr algn="just" eaLnBrk="0" hangingPunct="0"/>
            <a:r>
              <a:rPr lang="kk-KZ" sz="2400" i="1" dirty="0">
                <a:solidFill>
                  <a:srgbClr val="002060"/>
                </a:solidFill>
                <a:latin typeface="+mj-lt"/>
              </a:rPr>
              <a:t>Оны Ш. Уәлиханов «көшпелілер философы» деп атаған.</a:t>
            </a:r>
          </a:p>
          <a:p>
            <a:pPr algn="just" eaLnBrk="0" hangingPunct="0"/>
            <a:endParaRPr lang="kk-KZ" sz="2400" b="1" i="1" dirty="0">
              <a:solidFill>
                <a:srgbClr val="002060"/>
              </a:solidFill>
              <a:latin typeface="+mj-lt"/>
            </a:endParaRPr>
          </a:p>
          <a:p>
            <a:pPr algn="just" eaLnBrk="0" hangingPunct="0"/>
            <a:r>
              <a:rPr lang="kk-KZ" sz="2400" i="1" dirty="0">
                <a:solidFill>
                  <a:srgbClr val="002060"/>
                </a:solidFill>
                <a:latin typeface="+mj-lt"/>
              </a:rPr>
              <a:t>Ол еліне мәңгілік азық болар жері шүйгін, ырысы мол қоныс, сыртқы жаудан қорған боларлық қолайлы жер – «Жерұйықты» іздеген.</a:t>
            </a:r>
          </a:p>
          <a:p>
            <a:pPr algn="just" eaLnBrk="0" hangingPunct="0"/>
            <a:endParaRPr lang="kk-KZ" sz="2400" i="1" dirty="0">
              <a:solidFill>
                <a:srgbClr val="002060"/>
              </a:solidFill>
              <a:latin typeface="+mj-lt"/>
            </a:endParaRPr>
          </a:p>
          <a:p>
            <a:pPr algn="just" eaLnBrk="0" hangingPunct="0"/>
            <a:r>
              <a:rPr lang="kk-KZ" sz="2400" i="1" dirty="0">
                <a:solidFill>
                  <a:srgbClr val="002060"/>
                </a:solidFill>
                <a:latin typeface="+mj-lt"/>
              </a:rPr>
              <a:t>Асанқайғының мұндай жерді іздеуі утопист социалистер Т. Мор мен Т. Кампанелланың саяси идеяларымен үндеседі</a:t>
            </a:r>
            <a:r>
              <a:rPr lang="kk-KZ" sz="2400" b="1" i="1" dirty="0">
                <a:solidFill>
                  <a:srgbClr val="002060"/>
                </a:solidFill>
                <a:latin typeface="+mj-lt"/>
              </a:rPr>
              <a:t>.</a:t>
            </a:r>
            <a:endParaRPr lang="kk-KZ" sz="2400" i="1" dirty="0">
              <a:solidFill>
                <a:srgbClr val="002060"/>
              </a:solidFill>
              <a:latin typeface="+mj-lt"/>
            </a:endParaRPr>
          </a:p>
        </p:txBody>
      </p:sp>
    </p:spTree>
    <p:extLst>
      <p:ext uri="{BB962C8B-B14F-4D97-AF65-F5344CB8AC3E}">
        <p14:creationId xmlns:p14="http://schemas.microsoft.com/office/powerpoint/2010/main" val="320789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6696744" cy="1077218"/>
          </a:xfrm>
          <a:prstGeom prst="rect">
            <a:avLst/>
          </a:prstGeom>
        </p:spPr>
        <p:txBody>
          <a:bodyPr wrap="square">
            <a:spAutoFit/>
          </a:bodyPr>
          <a:lstStyle/>
          <a:p>
            <a:pPr eaLnBrk="0" hangingPunct="0"/>
            <a:r>
              <a:rPr lang="kk-KZ" sz="3200" dirty="0">
                <a:solidFill>
                  <a:schemeClr val="bg1"/>
                </a:solidFill>
                <a:latin typeface="Arial" charset="0"/>
              </a:rPr>
              <a:t>2.4 Қазақ даласындағы саяси ой-пікірлер</a:t>
            </a:r>
          </a:p>
        </p:txBody>
      </p:sp>
      <p:sp>
        <p:nvSpPr>
          <p:cNvPr id="3" name="Прямоугольник 2"/>
          <p:cNvSpPr/>
          <p:nvPr/>
        </p:nvSpPr>
        <p:spPr>
          <a:xfrm>
            <a:off x="1763688" y="1916832"/>
            <a:ext cx="7056784" cy="452431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i="1" dirty="0">
                <a:solidFill>
                  <a:srgbClr val="002060"/>
                </a:solidFill>
                <a:latin typeface="+mj-lt"/>
              </a:rPr>
              <a:t>Шоқан Уәлиханов</a:t>
            </a:r>
            <a:endParaRPr lang="kk-KZ" sz="2400" i="1" dirty="0">
              <a:solidFill>
                <a:srgbClr val="002060"/>
              </a:solidFill>
              <a:latin typeface="+mj-lt"/>
            </a:endParaRPr>
          </a:p>
          <a:p>
            <a:pPr eaLnBrk="0" hangingPunct="0"/>
            <a:r>
              <a:rPr lang="kk-KZ" sz="2400" dirty="0">
                <a:solidFill>
                  <a:srgbClr val="002060"/>
                </a:solidFill>
                <a:latin typeface="+mj-lt"/>
              </a:rPr>
              <a:t>«Сот реформасы жайындағы хат»</a:t>
            </a:r>
          </a:p>
          <a:p>
            <a:pPr algn="just" eaLnBrk="0" hangingPunct="0"/>
            <a:endParaRPr lang="kk-KZ" sz="2400" i="1" dirty="0">
              <a:solidFill>
                <a:srgbClr val="002060"/>
              </a:solidFill>
              <a:latin typeface="+mj-lt"/>
            </a:endParaRPr>
          </a:p>
          <a:p>
            <a:pPr algn="just" eaLnBrk="0" hangingPunct="0"/>
            <a:r>
              <a:rPr lang="kk-KZ" sz="2400" i="1" dirty="0"/>
              <a:t>«Біздің заманымызда халыққа етене жақын, ең маңызды, соның мұқтажына тікелей қатысты реформа - </a:t>
            </a:r>
            <a:r>
              <a:rPr lang="kk-KZ" sz="2400" b="1" i="1" dirty="0">
                <a:solidFill>
                  <a:srgbClr val="C00000"/>
                </a:solidFill>
              </a:rPr>
              <a:t>экономикалық жəне əлеуметтік реформа.</a:t>
            </a:r>
            <a:r>
              <a:rPr lang="kk-KZ" sz="2400" i="1" dirty="0"/>
              <a:t> Ал саяси реформалар экономикалық істерді жүзеге асыратын құрал ретінде көрінбек, өйткені əрбір жеке адам жəне бүкіл адам баласы қауымдасып өзінің түпкі мақсаты материалдық əл-ауқатын жақсартуға тырысады. Прогресс дегеніміз де осыған сай келеді» </a:t>
            </a:r>
            <a:endParaRPr lang="kk-KZ" sz="2400" i="1" dirty="0">
              <a:solidFill>
                <a:srgbClr val="002060"/>
              </a:solidFill>
              <a:latin typeface="+mj-lt"/>
            </a:endParaRPr>
          </a:p>
        </p:txBody>
      </p:sp>
      <p:pic>
        <p:nvPicPr>
          <p:cNvPr id="7170" name="Picture 2" descr="https://turkystan.kz/content/uploads/2017/02/soqan_walixan-900x_.jpg?token=7637769ae77fc4bc3289586b90bd104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4926" y="2492896"/>
            <a:ext cx="1375624" cy="1944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09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6696744" cy="1077218"/>
          </a:xfrm>
          <a:prstGeom prst="rect">
            <a:avLst/>
          </a:prstGeom>
        </p:spPr>
        <p:txBody>
          <a:bodyPr wrap="square">
            <a:spAutoFit/>
          </a:bodyPr>
          <a:lstStyle/>
          <a:p>
            <a:pPr eaLnBrk="0" hangingPunct="0"/>
            <a:r>
              <a:rPr lang="kk-KZ" sz="3200" dirty="0">
                <a:solidFill>
                  <a:schemeClr val="bg1"/>
                </a:solidFill>
                <a:latin typeface="Arial" charset="0"/>
              </a:rPr>
              <a:t>2.4 Қазақ даласындағы саяси ой-пікірлер</a:t>
            </a:r>
          </a:p>
        </p:txBody>
      </p:sp>
      <p:pic>
        <p:nvPicPr>
          <p:cNvPr id="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852936"/>
            <a:ext cx="1499716"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2123728" y="2204864"/>
            <a:ext cx="6624736" cy="378565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i="1" dirty="0">
                <a:solidFill>
                  <a:srgbClr val="002060"/>
                </a:solidFill>
                <a:latin typeface="+mj-lt"/>
              </a:rPr>
              <a:t>Абай Құнанбаев </a:t>
            </a:r>
          </a:p>
          <a:p>
            <a:pPr algn="ctr" eaLnBrk="0" hangingPunct="0"/>
            <a:r>
              <a:rPr lang="kk-KZ" sz="2400" i="1" dirty="0">
                <a:solidFill>
                  <a:srgbClr val="002060"/>
                </a:solidFill>
                <a:latin typeface="+mj-lt"/>
              </a:rPr>
              <a:t>«Қарамола жарғысы» (73 бап)</a:t>
            </a:r>
          </a:p>
          <a:p>
            <a:pPr algn="ctr" eaLnBrk="0" hangingPunct="0"/>
            <a:endParaRPr lang="kk-KZ" sz="2400" i="1" dirty="0">
              <a:solidFill>
                <a:srgbClr val="002060"/>
              </a:solidFill>
              <a:latin typeface="+mj-lt"/>
            </a:endParaRPr>
          </a:p>
          <a:p>
            <a:pPr algn="just" eaLnBrk="0" hangingPunct="0"/>
            <a:r>
              <a:rPr lang="kk-KZ" sz="2400" i="1" dirty="0"/>
              <a:t>Абай жалпы қазақ даласын орыс заңдарымен ғана басқаруға болмайтынын, бұл елдің өзінің ерекшеліктері бар екенін, атадан балаға ғасырлар бойы мирас болып келе жатқан әдет-ғұрпы, заңдары барлығын, көп мәселелерді қазақ ішінде осы заңдар негізінде шешуге болатындығын айтады.</a:t>
            </a:r>
            <a:endParaRPr lang="kk-KZ" sz="2400" i="1" dirty="0">
              <a:solidFill>
                <a:srgbClr val="002060"/>
              </a:solidFill>
              <a:latin typeface="+mj-lt"/>
            </a:endParaRPr>
          </a:p>
        </p:txBody>
      </p:sp>
    </p:spTree>
    <p:extLst>
      <p:ext uri="{BB962C8B-B14F-4D97-AF65-F5344CB8AC3E}">
        <p14:creationId xmlns:p14="http://schemas.microsoft.com/office/powerpoint/2010/main" val="873255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6696744" cy="1077218"/>
          </a:xfrm>
          <a:prstGeom prst="rect">
            <a:avLst/>
          </a:prstGeom>
        </p:spPr>
        <p:txBody>
          <a:bodyPr wrap="square">
            <a:spAutoFit/>
          </a:bodyPr>
          <a:lstStyle/>
          <a:p>
            <a:pPr eaLnBrk="0" hangingPunct="0"/>
            <a:r>
              <a:rPr lang="kk-KZ" sz="3200" dirty="0">
                <a:solidFill>
                  <a:schemeClr val="bg1"/>
                </a:solidFill>
                <a:latin typeface="Arial" charset="0"/>
              </a:rPr>
              <a:t>2.4 Қазақ даласындағы саяси ой-пікірлер</a:t>
            </a:r>
          </a:p>
        </p:txBody>
      </p:sp>
      <p:pic>
        <p:nvPicPr>
          <p:cNvPr id="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852936"/>
            <a:ext cx="1224136" cy="1693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2339752" y="2204864"/>
            <a:ext cx="6264696" cy="415498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i="1" dirty="0">
                <a:solidFill>
                  <a:srgbClr val="002060"/>
                </a:solidFill>
                <a:latin typeface="+mj-lt"/>
              </a:rPr>
              <a:t>Ыбырай Алтынсарин</a:t>
            </a:r>
          </a:p>
          <a:p>
            <a:pPr eaLnBrk="0" hangingPunct="0"/>
            <a:r>
              <a:rPr lang="kk-KZ" sz="2400" dirty="0">
                <a:solidFill>
                  <a:srgbClr val="002060"/>
                </a:solidFill>
                <a:latin typeface="+mj-lt"/>
              </a:rPr>
              <a:t>«Қазақ даласындағы жұт жөнінде»</a:t>
            </a:r>
          </a:p>
          <a:p>
            <a:pPr eaLnBrk="0" hangingPunct="0"/>
            <a:endParaRPr lang="kk-KZ" sz="2400" dirty="0">
              <a:solidFill>
                <a:srgbClr val="002060"/>
              </a:solidFill>
              <a:latin typeface="+mj-lt"/>
            </a:endParaRPr>
          </a:p>
          <a:p>
            <a:pPr algn="just" eaLnBrk="0" hangingPunct="0"/>
            <a:r>
              <a:rPr lang="kk-KZ" sz="2400" i="1" dirty="0">
                <a:solidFill>
                  <a:srgbClr val="002060"/>
                </a:solidFill>
                <a:latin typeface="+mj-lt"/>
              </a:rPr>
              <a:t>«Тек білім, ағартушылық қана бұқара халықты билеп-төстеушілердің қысым-қыспағынан құтқара алады»</a:t>
            </a:r>
          </a:p>
          <a:p>
            <a:pPr algn="just" eaLnBrk="0" hangingPunct="0"/>
            <a:endParaRPr lang="kk-KZ" sz="2400" i="1" dirty="0">
              <a:solidFill>
                <a:srgbClr val="002060"/>
              </a:solidFill>
              <a:latin typeface="+mj-lt"/>
            </a:endParaRPr>
          </a:p>
          <a:p>
            <a:pPr algn="just" eaLnBrk="0" hangingPunct="0"/>
            <a:r>
              <a:rPr lang="kk-KZ" sz="2400" i="1" dirty="0">
                <a:solidFill>
                  <a:srgbClr val="002060"/>
                </a:solidFill>
                <a:latin typeface="+mj-lt"/>
              </a:rPr>
              <a:t>«Халықтың болашағы отырықшылыққа көшу және егін шаруашылығымен айналысуда.  Бірақ, оны өз еркімен, ықтиярымен біртіндеп істеуге тиісті»</a:t>
            </a:r>
          </a:p>
        </p:txBody>
      </p:sp>
    </p:spTree>
    <p:extLst>
      <p:ext uri="{BB962C8B-B14F-4D97-AF65-F5344CB8AC3E}">
        <p14:creationId xmlns:p14="http://schemas.microsoft.com/office/powerpoint/2010/main" val="296726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3068960"/>
            <a:ext cx="6408712" cy="1754326"/>
          </a:xfrm>
          <a:prstGeom prst="rect">
            <a:avLst/>
          </a:prstGeom>
          <a:noFill/>
        </p:spPr>
        <p:style>
          <a:lnRef idx="0">
            <a:schemeClr val="accent2"/>
          </a:lnRef>
          <a:fillRef idx="3">
            <a:schemeClr val="accent2"/>
          </a:fillRef>
          <a:effectRef idx="3">
            <a:schemeClr val="accent2"/>
          </a:effectRef>
          <a:fontRef idx="minor">
            <a:schemeClr val="lt1"/>
          </a:fontRef>
        </p:style>
        <p:txBody>
          <a:bodyPr wrap="square">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lang="kk-KZ"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cs typeface="Arial" panose="020B0604020202020204" pitchFamily="34" charset="0"/>
              </a:rPr>
              <a:t>Назарларыңызға</a:t>
            </a:r>
            <a:r>
              <a:rPr lang="ru-RU"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cs typeface="Arial" panose="020B0604020202020204" pitchFamily="34" charset="0"/>
              </a:rPr>
              <a:t> </a:t>
            </a:r>
            <a:r>
              <a:rPr lang="kk-KZ"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cs typeface="Arial" panose="020B0604020202020204" pitchFamily="34" charset="0"/>
              </a:rPr>
              <a:t>рахмет</a:t>
            </a:r>
            <a:r>
              <a:rPr lang="ru-RU" sz="5400" b="1" dirty="0">
                <a:ln/>
                <a:solidFill>
                  <a:schemeClr val="accent5">
                    <a:tint val="50000"/>
                    <a:satMod val="180000"/>
                  </a:schemeClr>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59616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ef4fb474feb689dcee67744f4876f1c908a151d"/>
</p:tagLst>
</file>

<file path=ppt/theme/theme1.xml><?xml version="1.0" encoding="utf-8"?>
<a:theme xmlns:a="http://schemas.openxmlformats.org/drawingml/2006/main" name="Тема Office">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4309</TotalTime>
  <Words>3616</Words>
  <Application>Microsoft Office PowerPoint</Application>
  <PresentationFormat>Экран (4:3)</PresentationFormat>
  <Paragraphs>381</Paragraphs>
  <Slides>29</Slides>
  <Notes>25</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29</vt:i4>
      </vt:variant>
    </vt:vector>
  </HeadingPairs>
  <TitlesOfParts>
    <vt:vector size="33" baseType="lpstr">
      <vt:lpstr>Arial</vt:lpstr>
      <vt:lpstr>Calibri</vt:lpstr>
      <vt:lpstr>Wingdings</vt:lpstr>
      <vt:lpstr>Тема Office</vt:lpstr>
      <vt:lpstr>Саяси ғылымның даму тарихы және негізгі кезеңдері</vt:lpstr>
      <vt:lpstr>ЖОСПАР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2.3 Қайта өрлеу  және Ағарту дәуіріндегі саяси ойлардың дамуы </vt:lpstr>
      <vt:lpstr>2.3 Қайта өрлеу  және Ағарту дәуіріндегі саяси ойлардың дамуы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presentation-creation.ru</Company>
  <LinksUpToDate>false</LinksUpToDate>
  <SharedDoc>false</SharedDoc>
  <HyperlinkBase>https://presentation-creation.ru/powerpoint-templates.html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Онлайн курсы</dc:title>
  <dc:creator>obstinate</dc:creator>
  <dc:description>Шаблон презентации с сайта https://presentation-creation.ru/</dc:description>
  <cp:lastModifiedBy>Раушан Кайсановна</cp:lastModifiedBy>
  <cp:revision>1388</cp:revision>
  <dcterms:created xsi:type="dcterms:W3CDTF">2018-02-25T09:09:03Z</dcterms:created>
  <dcterms:modified xsi:type="dcterms:W3CDTF">2024-01-15T20:11:30Z</dcterms:modified>
</cp:coreProperties>
</file>